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87" r:id="rId2"/>
    <p:sldId id="392" r:id="rId3"/>
    <p:sldId id="39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984" userDrawn="1">
          <p15:clr>
            <a:srgbClr val="A4A3A4"/>
          </p15:clr>
        </p15:guide>
        <p15:guide id="5" pos="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726C"/>
    <a:srgbClr val="EB7700"/>
    <a:srgbClr val="005288"/>
    <a:srgbClr val="F1F3F4"/>
    <a:srgbClr val="737F87"/>
    <a:srgbClr val="FFCCCC"/>
    <a:srgbClr val="E24953"/>
    <a:srgbClr val="8CAFB8"/>
    <a:srgbClr val="E9F3F6"/>
    <a:srgbClr val="89A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41" autoAdjust="0"/>
    <p:restoredTop sz="95039" autoAdjust="0"/>
  </p:normalViewPr>
  <p:slideViewPr>
    <p:cSldViewPr snapToGrid="0">
      <p:cViewPr varScale="1">
        <p:scale>
          <a:sx n="86" d="100"/>
          <a:sy n="86" d="100"/>
        </p:scale>
        <p:origin x="1133" y="58"/>
      </p:cViewPr>
      <p:guideLst>
        <p:guide orient="horz" pos="984"/>
        <p:guide pos="28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28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6EB63-A0F1-4AA5-A25A-C7583B313B9A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69F2F-5FD4-4804-8BFB-EC6D29E8D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06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460420" y="45364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82711" y="676398"/>
            <a:ext cx="5277035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86408" y="1257871"/>
            <a:ext cx="5291092" cy="749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703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with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85042"/>
            <a:ext cx="6182497" cy="868870"/>
          </a:xfrm>
        </p:spPr>
        <p:txBody>
          <a:bodyPr/>
          <a:lstStyle>
            <a:lvl1pPr marL="0" indent="0">
              <a:buNone/>
              <a:defRPr sz="1400">
                <a:solidFill>
                  <a:srgbClr val="41748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457073" y="1554988"/>
            <a:ext cx="6181471" cy="360222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0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without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85042"/>
            <a:ext cx="6182497" cy="868870"/>
          </a:xfrm>
        </p:spPr>
        <p:txBody>
          <a:bodyPr/>
          <a:lstStyle>
            <a:lvl1pPr marL="0" indent="0">
              <a:buNone/>
              <a:defRPr sz="1400">
                <a:solidFill>
                  <a:srgbClr val="41748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457073" y="1554988"/>
            <a:ext cx="6181471" cy="360222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207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Only Layout with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827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Only Layout without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112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ayout with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20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ayout without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618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ri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041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114" y="4576380"/>
            <a:ext cx="4830679" cy="1235556"/>
          </a:xfrm>
        </p:spPr>
        <p:txBody>
          <a:bodyPr wrap="square" anchor="t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9546" y="3300634"/>
            <a:ext cx="4793941" cy="118073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035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114" y="4576380"/>
            <a:ext cx="4830679" cy="1235556"/>
          </a:xfrm>
        </p:spPr>
        <p:txBody>
          <a:bodyPr wrap="square" anchor="t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9546" y="3300634"/>
            <a:ext cx="4793941" cy="118073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80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114" y="4576380"/>
            <a:ext cx="4830679" cy="1235556"/>
          </a:xfrm>
        </p:spPr>
        <p:txBody>
          <a:bodyPr wrap="square" anchor="t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9546" y="3300634"/>
            <a:ext cx="4793941" cy="118073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317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Sa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114" y="4576380"/>
            <a:ext cx="4830679" cy="1235556"/>
          </a:xfrm>
        </p:spPr>
        <p:txBody>
          <a:bodyPr wrap="square" anchor="t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9546" y="3300634"/>
            <a:ext cx="4793941" cy="118073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098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5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2078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out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5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811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and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93" y="4645152"/>
            <a:ext cx="6188737" cy="566738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393" y="612777"/>
            <a:ext cx="6188737" cy="377634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393" y="5257610"/>
            <a:ext cx="6188737" cy="905446"/>
          </a:xfrm>
        </p:spPr>
        <p:txBody>
          <a:bodyPr/>
          <a:lstStyle>
            <a:lvl1pPr marL="0" indent="0">
              <a:buNone/>
              <a:defRPr sz="1400">
                <a:solidFill>
                  <a:srgbClr val="41748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1528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without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93" y="4645152"/>
            <a:ext cx="6188737" cy="566738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393" y="612777"/>
            <a:ext cx="6188737" cy="377634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393" y="5257610"/>
            <a:ext cx="6188737" cy="905446"/>
          </a:xfrm>
        </p:spPr>
        <p:txBody>
          <a:bodyPr/>
          <a:lstStyle>
            <a:lvl1pPr marL="0" indent="0">
              <a:buNone/>
              <a:defRPr sz="1400">
                <a:solidFill>
                  <a:srgbClr val="41748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922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17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682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2" r:id="rId3"/>
    <p:sldLayoutId id="2147483663" r:id="rId4"/>
    <p:sldLayoutId id="2147483664" r:id="rId5"/>
    <p:sldLayoutId id="2147483654" r:id="rId6"/>
    <p:sldLayoutId id="2147483665" r:id="rId7"/>
    <p:sldLayoutId id="2147483657" r:id="rId8"/>
    <p:sldLayoutId id="2147483668" r:id="rId9"/>
    <p:sldLayoutId id="2147483658" r:id="rId10"/>
    <p:sldLayoutId id="2147483669" r:id="rId11"/>
    <p:sldLayoutId id="2147483661" r:id="rId12"/>
    <p:sldLayoutId id="2147483666" r:id="rId13"/>
    <p:sldLayoutId id="2147483655" r:id="rId14"/>
    <p:sldLayoutId id="2147483667" r:id="rId15"/>
    <p:sldLayoutId id="2147483660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rgbClr val="005288"/>
        </a:buClr>
        <a:buSzPct val="120000"/>
        <a:buFontTx/>
        <a:buNone/>
        <a:defRPr sz="2200" kern="1200" spc="-20" baseline="0">
          <a:solidFill>
            <a:schemeClr val="accent6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ct val="20000"/>
        </a:spcBef>
        <a:buClr>
          <a:srgbClr val="49948E"/>
        </a:buClr>
        <a:buSzPct val="100000"/>
        <a:buFont typeface="Arial Black" panose="020B0A04020102020204" pitchFamily="34" charset="0"/>
        <a:buChar char="›"/>
        <a:tabLst>
          <a:tab pos="457200" algn="l"/>
        </a:tabLst>
        <a:defRPr sz="2000" kern="1200" spc="-20" baseline="0">
          <a:solidFill>
            <a:srgbClr val="516F8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rgbClr val="49948E"/>
        </a:buClr>
        <a:buFont typeface="Arial Black" panose="020B0A04020102020204" pitchFamily="34" charset="0"/>
        <a:buChar char="›"/>
        <a:tabLst>
          <a:tab pos="457200" algn="l"/>
        </a:tabLst>
        <a:defRPr sz="2000" kern="1200" spc="-20" baseline="0">
          <a:solidFill>
            <a:srgbClr val="516F81"/>
          </a:solidFill>
          <a:latin typeface="+mn-lt"/>
          <a:ea typeface="+mn-ea"/>
          <a:cs typeface="+mn-cs"/>
        </a:defRPr>
      </a:lvl3pPr>
      <a:lvl4pPr marL="1371600" indent="-228600" algn="l" defTabSz="914400" rtl="0" eaLnBrk="1" latinLnBrk="0" hangingPunct="1">
        <a:spcBef>
          <a:spcPct val="20000"/>
        </a:spcBef>
        <a:buClr>
          <a:srgbClr val="49948E"/>
        </a:buClr>
        <a:buFont typeface="Arial Black" panose="020B0A04020102020204" pitchFamily="34" charset="0"/>
        <a:buChar char="›"/>
        <a:defRPr sz="2000" kern="1200" spc="-20" baseline="0">
          <a:solidFill>
            <a:srgbClr val="516F81"/>
          </a:solidFill>
          <a:latin typeface="+mn-lt"/>
          <a:ea typeface="+mn-ea"/>
          <a:cs typeface="+mn-cs"/>
        </a:defRPr>
      </a:lvl4pPr>
      <a:lvl5pPr marL="1828800" indent="-228600" algn="l" defTabSz="914400" rtl="0" eaLnBrk="1" latinLnBrk="0" hangingPunct="1">
        <a:spcBef>
          <a:spcPct val="20000"/>
        </a:spcBef>
        <a:buClr>
          <a:srgbClr val="49948E"/>
        </a:buClr>
        <a:buFont typeface="Arial Black" panose="020B0A04020102020204" pitchFamily="34" charset="0"/>
        <a:buChar char="›"/>
        <a:defRPr sz="2000" kern="1200" spc="-20" baseline="0">
          <a:solidFill>
            <a:srgbClr val="516F8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 Deviation vs. Withdrawal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How to determine if withdrawal is appropriate/necessary can be confusing.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PEPPER is a </a:t>
            </a:r>
            <a:r>
              <a:rPr lang="en-US" sz="2400" i="1" dirty="0"/>
              <a:t>pragmatic </a:t>
            </a:r>
            <a:r>
              <a:rPr lang="en-US" sz="2400" dirty="0"/>
              <a:t>trial</a:t>
            </a:r>
          </a:p>
          <a:p>
            <a:pPr marL="682625" indent="-2174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Not limited to strict protocol adherence of experimental drug trials</a:t>
            </a:r>
          </a:p>
          <a:p>
            <a:pPr marL="682625" indent="-2174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Non-adherence may/may not qualify as a protocol deviation</a:t>
            </a:r>
          </a:p>
          <a:p>
            <a:pPr marL="682625" indent="-2174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Non-adherence may/may not require withdrawal</a:t>
            </a:r>
          </a:p>
          <a:p>
            <a:pPr marL="682625" indent="-2174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Analysis plan accounts for non-adherence</a:t>
            </a:r>
          </a:p>
          <a:p>
            <a:pPr marL="682625" indent="-2174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More license to retain participants </a:t>
            </a:r>
            <a:r>
              <a:rPr lang="en-US" sz="2400" dirty="0">
                <a:sym typeface="Wingdings" panose="05000000000000000000" pitchFamily="2" charset="2"/>
              </a:rPr>
              <a:t> confusion!</a:t>
            </a:r>
          </a:p>
          <a:p>
            <a:pPr marL="682625" indent="-217488">
              <a:buFont typeface="Arial" panose="020B0604020202020204" pitchFamily="34" charset="0"/>
              <a:buChar char="•"/>
            </a:pPr>
            <a:endParaRPr lang="en-US" sz="2400" dirty="0">
              <a:sym typeface="Wingdings" panose="05000000000000000000" pitchFamily="2" charset="2"/>
            </a:endParaRPr>
          </a:p>
          <a:p>
            <a:pPr marL="682625" indent="-217488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682625" indent="-217488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9025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 Deviation vs. Withdrawal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5191"/>
          </a:xfrm>
        </p:spPr>
        <p:txBody>
          <a:bodyPr>
            <a:normAutofit/>
          </a:bodyPr>
          <a:lstStyle/>
          <a:p>
            <a:r>
              <a:rPr lang="en-US" dirty="0"/>
              <a:t>Most frequently observed events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b="1" i="1" dirty="0"/>
              <a:t>None require withdrawal</a:t>
            </a:r>
            <a:r>
              <a:rPr lang="en-US" i="1" dirty="0"/>
              <a:t> !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Outcome may depend on whether event occurs before or after first dose.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673F6A-F2A9-4DE8-B6C8-C6951E204333}"/>
              </a:ext>
            </a:extLst>
          </p:cNvPr>
          <p:cNvSpPr txBox="1"/>
          <p:nvPr/>
        </p:nvSpPr>
        <p:spPr>
          <a:xfrm>
            <a:off x="457200" y="4644920"/>
            <a:ext cx="2743200" cy="100584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AE occurs. Patient is switched to any other medication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8088F6-ED01-480D-92C6-1CE0D06A7BED}"/>
              </a:ext>
            </a:extLst>
          </p:cNvPr>
          <p:cNvSpPr txBox="1"/>
          <p:nvPr/>
        </p:nvSpPr>
        <p:spPr>
          <a:xfrm>
            <a:off x="6582282" y="4644920"/>
            <a:ext cx="2011680" cy="100584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Treat based on clinical care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EEAFBA-CDA7-43F3-977F-13EBA9EF859B}"/>
              </a:ext>
            </a:extLst>
          </p:cNvPr>
          <p:cNvSpPr txBox="1"/>
          <p:nvPr/>
        </p:nvSpPr>
        <p:spPr>
          <a:xfrm>
            <a:off x="3721045" y="4644920"/>
            <a:ext cx="2011680" cy="100584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No Deviation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B83FF1C-6FEC-4458-B693-5D44ABC410CF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>
            <a:off x="3200400" y="5147840"/>
            <a:ext cx="520645" cy="0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130C6B8-9EA7-4EA6-8414-E375DDF1B34E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>
            <a:off x="5732725" y="5147840"/>
            <a:ext cx="849557" cy="0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1AFD481-BBD0-4ACE-9FD9-5CF0BC5E1A10}"/>
              </a:ext>
            </a:extLst>
          </p:cNvPr>
          <p:cNvSpPr txBox="1"/>
          <p:nvPr/>
        </p:nvSpPr>
        <p:spPr>
          <a:xfrm>
            <a:off x="457200" y="3425795"/>
            <a:ext cx="2743200" cy="100584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Dose/s of assigned med are missed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0A708B-50B5-4464-A77B-F51F041D9446}"/>
              </a:ext>
            </a:extLst>
          </p:cNvPr>
          <p:cNvSpPr txBox="1"/>
          <p:nvPr/>
        </p:nvSpPr>
        <p:spPr>
          <a:xfrm>
            <a:off x="6582282" y="3425795"/>
            <a:ext cx="2011680" cy="100584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Continue with PEPPER med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82F0514-F355-4139-B41F-92E78FE5ADCD}"/>
              </a:ext>
            </a:extLst>
          </p:cNvPr>
          <p:cNvCxnSpPr>
            <a:cxnSpLocks/>
            <a:stCxn id="9" idx="3"/>
            <a:endCxn id="13" idx="1"/>
          </p:cNvCxnSpPr>
          <p:nvPr/>
        </p:nvCxnSpPr>
        <p:spPr>
          <a:xfrm>
            <a:off x="3200400" y="3928715"/>
            <a:ext cx="531531" cy="0"/>
          </a:xfrm>
          <a:prstGeom prst="straightConnector1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0D0FF61-DEC6-49A7-B19C-2F53EFA06FA9}"/>
              </a:ext>
            </a:extLst>
          </p:cNvPr>
          <p:cNvCxnSpPr>
            <a:cxnSpLocks/>
            <a:stCxn id="13" idx="3"/>
            <a:endCxn id="10" idx="1"/>
          </p:cNvCxnSpPr>
          <p:nvPr/>
        </p:nvCxnSpPr>
        <p:spPr>
          <a:xfrm>
            <a:off x="5743611" y="3928715"/>
            <a:ext cx="838671" cy="0"/>
          </a:xfrm>
          <a:prstGeom prst="straightConnector1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7781CA3-56AC-4AAE-A982-67B0421C28D4}"/>
              </a:ext>
            </a:extLst>
          </p:cNvPr>
          <p:cNvSpPr txBox="1"/>
          <p:nvPr/>
        </p:nvSpPr>
        <p:spPr>
          <a:xfrm>
            <a:off x="3731931" y="3425795"/>
            <a:ext cx="2011680" cy="100584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Protocol Deviation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724F5B-1F43-4ECC-B24B-735FF4067C6B}"/>
              </a:ext>
            </a:extLst>
          </p:cNvPr>
          <p:cNvSpPr txBox="1"/>
          <p:nvPr/>
        </p:nvSpPr>
        <p:spPr>
          <a:xfrm>
            <a:off x="457200" y="2206669"/>
            <a:ext cx="27432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Pt cannot take assigned med, </a:t>
            </a:r>
            <a:r>
              <a:rPr lang="en-US" dirty="0" err="1"/>
              <a:t>eg</a:t>
            </a:r>
            <a:r>
              <a:rPr lang="en-US" dirty="0"/>
              <a:t>. copay, transportation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095FAA-5D05-47EE-8F14-FF073C51FF0D}"/>
              </a:ext>
            </a:extLst>
          </p:cNvPr>
          <p:cNvSpPr txBox="1"/>
          <p:nvPr/>
        </p:nvSpPr>
        <p:spPr>
          <a:xfrm>
            <a:off x="3721045" y="2206669"/>
            <a:ext cx="201168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No Deviation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01AC27E-154A-4296-AE2E-4D8E3DC758B9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>
            <a:off x="3200400" y="2709589"/>
            <a:ext cx="520645" cy="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106CDA1-7EE5-43B2-8AF5-CB931BFA8D1D}"/>
              </a:ext>
            </a:extLst>
          </p:cNvPr>
          <p:cNvSpPr txBox="1"/>
          <p:nvPr/>
        </p:nvSpPr>
        <p:spPr>
          <a:xfrm>
            <a:off x="6582282" y="2206669"/>
            <a:ext cx="201168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Switch to another PEPPER med</a:t>
            </a:r>
          </a:p>
        </p:txBody>
      </p:sp>
      <p:cxnSp>
        <p:nvCxnSpPr>
          <p:cNvPr id="20" name="Elbow Connector 71"/>
          <p:cNvCxnSpPr>
            <a:stCxn id="17" idx="3"/>
            <a:endCxn id="19" idx="1"/>
          </p:cNvCxnSpPr>
          <p:nvPr/>
        </p:nvCxnSpPr>
        <p:spPr>
          <a:xfrm>
            <a:off x="5732725" y="2709589"/>
            <a:ext cx="84955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919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 Deviation vs. Withdrawal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Most frequently observed events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724F5B-1F43-4ECC-B24B-735FF4067C6B}"/>
              </a:ext>
            </a:extLst>
          </p:cNvPr>
          <p:cNvSpPr txBox="1"/>
          <p:nvPr/>
        </p:nvSpPr>
        <p:spPr>
          <a:xfrm>
            <a:off x="548640" y="2245244"/>
            <a:ext cx="3200400" cy="11887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000" dirty="0"/>
              <a:t>Prior to first dose, patient refuses to take assigned med for personal reasons </a:t>
            </a:r>
            <a:r>
              <a:rPr lang="en-US" sz="1400" dirty="0"/>
              <a:t>(other than copay/transportation/etc.)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AFD481-BBD0-4ACE-9FD9-5CF0BC5E1A10}"/>
              </a:ext>
            </a:extLst>
          </p:cNvPr>
          <p:cNvSpPr txBox="1"/>
          <p:nvPr/>
        </p:nvSpPr>
        <p:spPr>
          <a:xfrm>
            <a:off x="548640" y="3660968"/>
            <a:ext cx="3200400" cy="11887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000" dirty="0"/>
              <a:t>Prior to first dose, patient is switched to a            non-PEPPER med/dose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673F6A-F2A9-4DE8-B6C8-C6951E204333}"/>
              </a:ext>
            </a:extLst>
          </p:cNvPr>
          <p:cNvSpPr txBox="1"/>
          <p:nvPr/>
        </p:nvSpPr>
        <p:spPr>
          <a:xfrm>
            <a:off x="548640" y="5038343"/>
            <a:ext cx="3200400" cy="11887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000" dirty="0"/>
              <a:t>Patient is not randomized in time for surgery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0A708B-50B5-4464-A77B-F51F041D9446}"/>
              </a:ext>
            </a:extLst>
          </p:cNvPr>
          <p:cNvSpPr txBox="1"/>
          <p:nvPr/>
        </p:nvSpPr>
        <p:spPr>
          <a:xfrm>
            <a:off x="6949440" y="3798128"/>
            <a:ext cx="2103120" cy="914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000" b="1" dirty="0"/>
              <a:t>Withdraw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781CA3-56AC-4AAE-A982-67B0421C28D4}"/>
              </a:ext>
            </a:extLst>
          </p:cNvPr>
          <p:cNvSpPr txBox="1"/>
          <p:nvPr/>
        </p:nvSpPr>
        <p:spPr>
          <a:xfrm>
            <a:off x="4480560" y="3798128"/>
            <a:ext cx="2103120" cy="914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000" dirty="0"/>
              <a:t>No Deviation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82F0514-F355-4139-B41F-92E78FE5ADCD}"/>
              </a:ext>
            </a:extLst>
          </p:cNvPr>
          <p:cNvCxnSpPr>
            <a:cxnSpLocks/>
            <a:stCxn id="5" idx="3"/>
            <a:endCxn id="10" idx="1"/>
          </p:cNvCxnSpPr>
          <p:nvPr/>
        </p:nvCxnSpPr>
        <p:spPr>
          <a:xfrm>
            <a:off x="3749040" y="4255328"/>
            <a:ext cx="731520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0D0FF61-DEC6-49A7-B19C-2F53EFA06FA9}"/>
              </a:ext>
            </a:extLst>
          </p:cNvPr>
          <p:cNvCxnSpPr>
            <a:cxnSpLocks/>
            <a:stCxn id="10" idx="3"/>
            <a:endCxn id="9" idx="1"/>
          </p:cNvCxnSpPr>
          <p:nvPr/>
        </p:nvCxnSpPr>
        <p:spPr>
          <a:xfrm>
            <a:off x="6583680" y="4255328"/>
            <a:ext cx="365760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B83FF1C-6FEC-4458-B693-5D44ABC410CF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 flipV="1">
            <a:off x="3749040" y="4255328"/>
            <a:ext cx="731520" cy="1377375"/>
          </a:xfrm>
          <a:prstGeom prst="bentConnector3">
            <a:avLst>
              <a:gd name="adj1" fmla="val 50000"/>
            </a:avLst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01AC27E-154A-4296-AE2E-4D8E3DC758B9}"/>
              </a:ext>
            </a:extLst>
          </p:cNvPr>
          <p:cNvCxnSpPr>
            <a:cxnSpLocks/>
            <a:stCxn id="4" idx="3"/>
            <a:endCxn id="10" idx="1"/>
          </p:cNvCxnSpPr>
          <p:nvPr/>
        </p:nvCxnSpPr>
        <p:spPr>
          <a:xfrm>
            <a:off x="3749040" y="2839604"/>
            <a:ext cx="731520" cy="1415724"/>
          </a:xfrm>
          <a:prstGeom prst="bentConnector3">
            <a:avLst>
              <a:gd name="adj1" fmla="val 50000"/>
            </a:avLst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597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USCHealth_digital">
      <a:dk1>
        <a:srgbClr val="005288"/>
      </a:dk1>
      <a:lt1>
        <a:sysClr val="window" lastClr="FFFFFF"/>
      </a:lt1>
      <a:dk2>
        <a:srgbClr val="41748D"/>
      </a:dk2>
      <a:lt2>
        <a:srgbClr val="67C9D0"/>
      </a:lt2>
      <a:accent1>
        <a:srgbClr val="7A99AC"/>
      </a:accent1>
      <a:accent2>
        <a:srgbClr val="BBDDE6"/>
      </a:accent2>
      <a:accent3>
        <a:srgbClr val="D57800"/>
      </a:accent3>
      <a:accent4>
        <a:srgbClr val="C1BB6B"/>
      </a:accent4>
      <a:accent5>
        <a:srgbClr val="8AB43D"/>
      </a:accent5>
      <a:accent6>
        <a:srgbClr val="14726C"/>
      </a:accent6>
      <a:hlink>
        <a:srgbClr val="49948E"/>
      </a:hlink>
      <a:folHlink>
        <a:srgbClr val="000000"/>
      </a:folHlink>
    </a:clrScheme>
    <a:fontScheme name="MUSC_Health_web_safe_font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1" id="{DC46239A-628B-D44C-B5CB-6BCFD57A5689}" vid="{CBAE4AF4-3864-7E43-A0C6-F9F536D67B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University_PPT_Template (1)</Template>
  <TotalTime>2578</TotalTime>
  <Words>196</Words>
  <Application>Microsoft Office PowerPoint</Application>
  <PresentationFormat>On-screen Show (4:3)</PresentationFormat>
  <Paragraphs>37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Arial Black</vt:lpstr>
      <vt:lpstr>Calibri</vt:lpstr>
      <vt:lpstr>Office Theme</vt:lpstr>
      <vt:lpstr>Protocol Deviation vs. Withdrawal</vt:lpstr>
      <vt:lpstr>Protocol Deviation vs. Withdrawal</vt:lpstr>
      <vt:lpstr>Protocol Deviation vs. Withdrawal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Lambourne</dc:creator>
  <cp:lastModifiedBy>Baczko, Monica</cp:lastModifiedBy>
  <cp:revision>270</cp:revision>
  <dcterms:created xsi:type="dcterms:W3CDTF">2017-06-26T18:42:55Z</dcterms:created>
  <dcterms:modified xsi:type="dcterms:W3CDTF">2020-06-30T15:29:19Z</dcterms:modified>
</cp:coreProperties>
</file>