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handoutMasterIdLst>
    <p:handoutMasterId r:id="rId70"/>
  </p:handoutMasterIdLst>
  <p:sldIdLst>
    <p:sldId id="256" r:id="rId2"/>
    <p:sldId id="274" r:id="rId3"/>
    <p:sldId id="275" r:id="rId4"/>
    <p:sldId id="278" r:id="rId5"/>
    <p:sldId id="279" r:id="rId6"/>
    <p:sldId id="280" r:id="rId7"/>
    <p:sldId id="281" r:id="rId8"/>
    <p:sldId id="282" r:id="rId9"/>
    <p:sldId id="285" r:id="rId10"/>
    <p:sldId id="286" r:id="rId11"/>
    <p:sldId id="287" r:id="rId12"/>
    <p:sldId id="301" r:id="rId13"/>
    <p:sldId id="302" r:id="rId14"/>
    <p:sldId id="283" r:id="rId15"/>
    <p:sldId id="260" r:id="rId16"/>
    <p:sldId id="271" r:id="rId17"/>
    <p:sldId id="439" r:id="rId18"/>
    <p:sldId id="383" r:id="rId19"/>
    <p:sldId id="440" r:id="rId20"/>
    <p:sldId id="441" r:id="rId21"/>
    <p:sldId id="442" r:id="rId22"/>
    <p:sldId id="444" r:id="rId23"/>
    <p:sldId id="443" r:id="rId24"/>
    <p:sldId id="436" r:id="rId25"/>
    <p:sldId id="445" r:id="rId26"/>
    <p:sldId id="446" r:id="rId27"/>
    <p:sldId id="447" r:id="rId28"/>
    <p:sldId id="448" r:id="rId29"/>
    <p:sldId id="449" r:id="rId30"/>
    <p:sldId id="450" r:id="rId31"/>
    <p:sldId id="451" r:id="rId32"/>
    <p:sldId id="452" r:id="rId33"/>
    <p:sldId id="453" r:id="rId34"/>
    <p:sldId id="397" r:id="rId35"/>
    <p:sldId id="398" r:id="rId36"/>
    <p:sldId id="399" r:id="rId37"/>
    <p:sldId id="400" r:id="rId38"/>
    <p:sldId id="401" r:id="rId39"/>
    <p:sldId id="407" r:id="rId40"/>
    <p:sldId id="408" r:id="rId41"/>
    <p:sldId id="413" r:id="rId42"/>
    <p:sldId id="409" r:id="rId43"/>
    <p:sldId id="414" r:id="rId44"/>
    <p:sldId id="415" r:id="rId45"/>
    <p:sldId id="416" r:id="rId46"/>
    <p:sldId id="417" r:id="rId47"/>
    <p:sldId id="418" r:id="rId48"/>
    <p:sldId id="419" r:id="rId49"/>
    <p:sldId id="402" r:id="rId50"/>
    <p:sldId id="420" r:id="rId51"/>
    <p:sldId id="421" r:id="rId52"/>
    <p:sldId id="403" r:id="rId53"/>
    <p:sldId id="404" r:id="rId54"/>
    <p:sldId id="405" r:id="rId55"/>
    <p:sldId id="406" r:id="rId56"/>
    <p:sldId id="422" r:id="rId57"/>
    <p:sldId id="423" r:id="rId58"/>
    <p:sldId id="424" r:id="rId59"/>
    <p:sldId id="430" r:id="rId60"/>
    <p:sldId id="425" r:id="rId61"/>
    <p:sldId id="426" r:id="rId62"/>
    <p:sldId id="431" r:id="rId63"/>
    <p:sldId id="428" r:id="rId64"/>
    <p:sldId id="432" r:id="rId65"/>
    <p:sldId id="433" r:id="rId66"/>
    <p:sldId id="434" r:id="rId67"/>
    <p:sldId id="435" r:id="rId6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4272" userDrawn="1">
          <p15:clr>
            <a:srgbClr val="A4A3A4"/>
          </p15:clr>
        </p15:guide>
        <p15:guide id="8" pos="56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A. Lambourne" initials="CAL" lastIdx="5" clrIdx="0">
    <p:extLst>
      <p:ext uri="{19B8F6BF-5375-455C-9EA6-DF929625EA0E}">
        <p15:presenceInfo xmlns:p15="http://schemas.microsoft.com/office/powerpoint/2012/main" userId="S-1-5-21-349766199-1560496460-111032338-178596" providerId="AD"/>
      </p:ext>
    </p:extLst>
  </p:cmAuthor>
  <p:cmAuthor id="2" name="Pellegrini Jr, Vincent" initials="PJV" lastIdx="2" clrIdx="1">
    <p:extLst>
      <p:ext uri="{19B8F6BF-5375-455C-9EA6-DF929625EA0E}">
        <p15:presenceInfo xmlns:p15="http://schemas.microsoft.com/office/powerpoint/2012/main" userId="S::vdp2@musc.edu::1c232555-82bf-4f75-84a3-f09e8ee1193d" providerId="AD"/>
      </p:ext>
    </p:extLst>
  </p:cmAuthor>
  <p:cmAuthor id="3" name="Baczko, Monica" initials="BM" lastIdx="5" clrIdx="2">
    <p:extLst>
      <p:ext uri="{19B8F6BF-5375-455C-9EA6-DF929625EA0E}">
        <p15:presenceInfo xmlns:p15="http://schemas.microsoft.com/office/powerpoint/2012/main" userId="S::mob200@musc.edu::d7645e99-954d-4818-a16e-34b4aed5f4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57"/>
    <a:srgbClr val="00826C"/>
    <a:srgbClr val="00E6C0"/>
    <a:srgbClr val="00C4A3"/>
    <a:srgbClr val="00A489"/>
    <a:srgbClr val="5C9EDB"/>
    <a:srgbClr val="44546A"/>
    <a:srgbClr val="4472C4"/>
    <a:srgbClr val="1F4E79"/>
    <a:srgbClr val="529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9" autoAdjust="0"/>
    <p:restoredTop sz="95227" autoAdjust="0"/>
  </p:normalViewPr>
  <p:slideViewPr>
    <p:cSldViewPr snapToGrid="0" snapToObjects="1">
      <p:cViewPr varScale="1">
        <p:scale>
          <a:sx n="66" d="100"/>
          <a:sy n="66" d="100"/>
        </p:scale>
        <p:origin x="1148" y="40"/>
      </p:cViewPr>
      <p:guideLst>
        <p:guide orient="horz" pos="4272"/>
        <p:guide pos="5616"/>
      </p:guideLst>
    </p:cSldViewPr>
  </p:slideViewPr>
  <p:outlineViewPr>
    <p:cViewPr>
      <p:scale>
        <a:sx n="33" d="100"/>
        <a:sy n="33" d="100"/>
      </p:scale>
      <p:origin x="0" y="0"/>
    </p:cViewPr>
  </p:outlineViewPr>
  <p:notesTextViewPr>
    <p:cViewPr>
      <p:scale>
        <a:sx n="3" d="2"/>
        <a:sy n="3" d="2"/>
      </p:scale>
      <p:origin x="0" y="0"/>
    </p:cViewPr>
  </p:notesTextViewPr>
  <p:sorterViewPr>
    <p:cViewPr>
      <p:scale>
        <a:sx n="167" d="100"/>
        <a:sy n="167" d="100"/>
      </p:scale>
      <p:origin x="0" y="-8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216DDE-F422-40CD-8156-84732351084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28BA36F-9118-4D70-9B97-22A3D0383CDA}">
      <dgm:prSet phldrT="[Text]"/>
      <dgm:spPr>
        <a:solidFill>
          <a:srgbClr val="006857"/>
        </a:solidFill>
      </dgm:spPr>
      <dgm:t>
        <a:bodyPr/>
        <a:lstStyle/>
        <a:p>
          <a:r>
            <a:rPr lang="en-US" dirty="0"/>
            <a:t>Patient is a Screenpass</a:t>
          </a:r>
        </a:p>
      </dgm:t>
    </dgm:pt>
    <dgm:pt modelId="{02155540-8E15-4C78-B031-419E146E44E8}" type="parTrans" cxnId="{2A4B3921-546A-49A9-9D0D-71AA281B7CA7}">
      <dgm:prSet/>
      <dgm:spPr/>
      <dgm:t>
        <a:bodyPr/>
        <a:lstStyle/>
        <a:p>
          <a:endParaRPr lang="en-US"/>
        </a:p>
      </dgm:t>
    </dgm:pt>
    <dgm:pt modelId="{D5341BFA-D8F1-46EA-A1AC-A7B6E106E2FF}" type="sibTrans" cxnId="{2A4B3921-546A-49A9-9D0D-71AA281B7CA7}">
      <dgm:prSet/>
      <dgm:spPr/>
      <dgm:t>
        <a:bodyPr/>
        <a:lstStyle/>
        <a:p>
          <a:endParaRPr lang="en-US"/>
        </a:p>
      </dgm:t>
    </dgm:pt>
    <dgm:pt modelId="{A58953BF-1740-4743-9339-9DE27C848EE7}">
      <dgm:prSet phldrT="[Text]"/>
      <dgm:spPr>
        <a:solidFill>
          <a:srgbClr val="00826C"/>
        </a:solidFill>
      </dgm:spPr>
      <dgm:t>
        <a:bodyPr/>
        <a:lstStyle/>
        <a:p>
          <a:r>
            <a:rPr lang="en-US" dirty="0"/>
            <a:t>CONTACT</a:t>
          </a:r>
        </a:p>
      </dgm:t>
    </dgm:pt>
    <dgm:pt modelId="{891FC43F-04FC-4AD1-8FD5-78DCC4F78B64}" type="parTrans" cxnId="{F1028B27-BF5D-45C3-A117-6F3D6A946472}">
      <dgm:prSet/>
      <dgm:spPr/>
      <dgm:t>
        <a:bodyPr/>
        <a:lstStyle/>
        <a:p>
          <a:endParaRPr lang="en-US"/>
        </a:p>
      </dgm:t>
    </dgm:pt>
    <dgm:pt modelId="{1AC09A70-5282-4CF9-B246-4DBB37E42331}" type="sibTrans" cxnId="{F1028B27-BF5D-45C3-A117-6F3D6A946472}">
      <dgm:prSet/>
      <dgm:spPr/>
      <dgm:t>
        <a:bodyPr/>
        <a:lstStyle/>
        <a:p>
          <a:endParaRPr lang="en-US"/>
        </a:p>
      </dgm:t>
    </dgm:pt>
    <dgm:pt modelId="{4D95A57A-0155-4A9A-8E4A-FC29DF3F8478}">
      <dgm:prSet phldrT="[Text]"/>
      <dgm:spPr>
        <a:solidFill>
          <a:srgbClr val="00A489"/>
        </a:solidFill>
      </dgm:spPr>
      <dgm:t>
        <a:bodyPr/>
        <a:lstStyle/>
        <a:p>
          <a:r>
            <a:rPr lang="en-US" dirty="0"/>
            <a:t>BASELINE</a:t>
          </a:r>
        </a:p>
      </dgm:t>
    </dgm:pt>
    <dgm:pt modelId="{418DC63A-BDCA-4948-ACE0-8F2E2E0F86BD}" type="parTrans" cxnId="{355DA6B0-90A6-47EF-8C1A-8F0C3D63E2C8}">
      <dgm:prSet/>
      <dgm:spPr/>
      <dgm:t>
        <a:bodyPr/>
        <a:lstStyle/>
        <a:p>
          <a:endParaRPr lang="en-US"/>
        </a:p>
      </dgm:t>
    </dgm:pt>
    <dgm:pt modelId="{EC50A0A5-362B-41BB-8DC5-5F639D31D603}" type="sibTrans" cxnId="{355DA6B0-90A6-47EF-8C1A-8F0C3D63E2C8}">
      <dgm:prSet/>
      <dgm:spPr/>
      <dgm:t>
        <a:bodyPr/>
        <a:lstStyle/>
        <a:p>
          <a:endParaRPr lang="en-US"/>
        </a:p>
      </dgm:t>
    </dgm:pt>
    <dgm:pt modelId="{F93C458B-DC7D-47FC-8DAB-E509F3C7794F}">
      <dgm:prSet/>
      <dgm:spPr>
        <a:solidFill>
          <a:srgbClr val="00C4A3"/>
        </a:solidFill>
      </dgm:spPr>
      <dgm:t>
        <a:bodyPr/>
        <a:lstStyle/>
        <a:p>
          <a:r>
            <a:rPr lang="en-US" dirty="0"/>
            <a:t>RANDOMIZE</a:t>
          </a:r>
        </a:p>
      </dgm:t>
    </dgm:pt>
    <dgm:pt modelId="{DA2D14EE-7338-40FE-A139-30B870800344}" type="parTrans" cxnId="{1546633B-C90D-4695-A71C-9B25A48DC305}">
      <dgm:prSet/>
      <dgm:spPr/>
      <dgm:t>
        <a:bodyPr/>
        <a:lstStyle/>
        <a:p>
          <a:endParaRPr lang="en-US"/>
        </a:p>
      </dgm:t>
    </dgm:pt>
    <dgm:pt modelId="{D421C075-4587-4B09-A6F1-231FBC2509E6}" type="sibTrans" cxnId="{1546633B-C90D-4695-A71C-9B25A48DC305}">
      <dgm:prSet/>
      <dgm:spPr/>
      <dgm:t>
        <a:bodyPr/>
        <a:lstStyle/>
        <a:p>
          <a:endParaRPr lang="en-US"/>
        </a:p>
      </dgm:t>
    </dgm:pt>
    <dgm:pt modelId="{F0F90E41-C1D4-4228-8183-8C56E2FAE682}">
      <dgm:prSet/>
      <dgm:spPr>
        <a:solidFill>
          <a:srgbClr val="00E6C0"/>
        </a:solidFill>
      </dgm:spPr>
      <dgm:t>
        <a:bodyPr/>
        <a:lstStyle/>
        <a:p>
          <a:r>
            <a:rPr lang="en-US" dirty="0"/>
            <a:t>ADHERENCE/SURGERY DATA</a:t>
          </a:r>
        </a:p>
      </dgm:t>
    </dgm:pt>
    <dgm:pt modelId="{33C2BDCA-F26D-4BF0-AF33-41C4286438CA}" type="parTrans" cxnId="{62859DF1-270F-4812-B8E5-620CB61FEB4E}">
      <dgm:prSet/>
      <dgm:spPr/>
      <dgm:t>
        <a:bodyPr/>
        <a:lstStyle/>
        <a:p>
          <a:endParaRPr lang="en-US"/>
        </a:p>
      </dgm:t>
    </dgm:pt>
    <dgm:pt modelId="{936ACB83-E6FF-4831-8894-DA625328218E}" type="sibTrans" cxnId="{62859DF1-270F-4812-B8E5-620CB61FEB4E}">
      <dgm:prSet/>
      <dgm:spPr/>
      <dgm:t>
        <a:bodyPr/>
        <a:lstStyle/>
        <a:p>
          <a:endParaRPr lang="en-US"/>
        </a:p>
      </dgm:t>
    </dgm:pt>
    <dgm:pt modelId="{DD83FAB0-088C-43DB-A0E0-E74794523616}" type="pres">
      <dgm:prSet presAssocID="{99216DDE-F422-40CD-8156-84732351084F}" presName="outerComposite" presStyleCnt="0">
        <dgm:presLayoutVars>
          <dgm:chMax val="5"/>
          <dgm:dir/>
          <dgm:resizeHandles val="exact"/>
        </dgm:presLayoutVars>
      </dgm:prSet>
      <dgm:spPr/>
      <dgm:t>
        <a:bodyPr/>
        <a:lstStyle/>
        <a:p>
          <a:endParaRPr lang="en-US"/>
        </a:p>
      </dgm:t>
    </dgm:pt>
    <dgm:pt modelId="{3F04202D-37DF-4A46-AA47-F3EE8BE39FBE}" type="pres">
      <dgm:prSet presAssocID="{99216DDE-F422-40CD-8156-84732351084F}" presName="dummyMaxCanvas" presStyleCnt="0">
        <dgm:presLayoutVars/>
      </dgm:prSet>
      <dgm:spPr/>
    </dgm:pt>
    <dgm:pt modelId="{B98D8270-7C79-433C-88A6-1F340E7B5390}" type="pres">
      <dgm:prSet presAssocID="{99216DDE-F422-40CD-8156-84732351084F}" presName="FiveNodes_1" presStyleLbl="node1" presStyleIdx="0" presStyleCnt="5">
        <dgm:presLayoutVars>
          <dgm:bulletEnabled val="1"/>
        </dgm:presLayoutVars>
      </dgm:prSet>
      <dgm:spPr/>
      <dgm:t>
        <a:bodyPr/>
        <a:lstStyle/>
        <a:p>
          <a:endParaRPr lang="en-US"/>
        </a:p>
      </dgm:t>
    </dgm:pt>
    <dgm:pt modelId="{B90D7BE8-AFA5-4B51-8F13-935DB13552A6}" type="pres">
      <dgm:prSet presAssocID="{99216DDE-F422-40CD-8156-84732351084F}" presName="FiveNodes_2" presStyleLbl="node1" presStyleIdx="1" presStyleCnt="5">
        <dgm:presLayoutVars>
          <dgm:bulletEnabled val="1"/>
        </dgm:presLayoutVars>
      </dgm:prSet>
      <dgm:spPr/>
      <dgm:t>
        <a:bodyPr/>
        <a:lstStyle/>
        <a:p>
          <a:endParaRPr lang="en-US"/>
        </a:p>
      </dgm:t>
    </dgm:pt>
    <dgm:pt modelId="{2FBEC854-CFA4-4BC7-AC9C-784870D3E44F}" type="pres">
      <dgm:prSet presAssocID="{99216DDE-F422-40CD-8156-84732351084F}" presName="FiveNodes_3" presStyleLbl="node1" presStyleIdx="2" presStyleCnt="5">
        <dgm:presLayoutVars>
          <dgm:bulletEnabled val="1"/>
        </dgm:presLayoutVars>
      </dgm:prSet>
      <dgm:spPr/>
      <dgm:t>
        <a:bodyPr/>
        <a:lstStyle/>
        <a:p>
          <a:endParaRPr lang="en-US"/>
        </a:p>
      </dgm:t>
    </dgm:pt>
    <dgm:pt modelId="{448CD76B-AB36-4F60-A28A-EB20797E3E1A}" type="pres">
      <dgm:prSet presAssocID="{99216DDE-F422-40CD-8156-84732351084F}" presName="FiveNodes_4" presStyleLbl="node1" presStyleIdx="3" presStyleCnt="5">
        <dgm:presLayoutVars>
          <dgm:bulletEnabled val="1"/>
        </dgm:presLayoutVars>
      </dgm:prSet>
      <dgm:spPr/>
      <dgm:t>
        <a:bodyPr/>
        <a:lstStyle/>
        <a:p>
          <a:endParaRPr lang="en-US"/>
        </a:p>
      </dgm:t>
    </dgm:pt>
    <dgm:pt modelId="{41369BE8-6410-4D85-BEBB-1B960129F66C}" type="pres">
      <dgm:prSet presAssocID="{99216DDE-F422-40CD-8156-84732351084F}" presName="FiveNodes_5" presStyleLbl="node1" presStyleIdx="4" presStyleCnt="5">
        <dgm:presLayoutVars>
          <dgm:bulletEnabled val="1"/>
        </dgm:presLayoutVars>
      </dgm:prSet>
      <dgm:spPr/>
      <dgm:t>
        <a:bodyPr/>
        <a:lstStyle/>
        <a:p>
          <a:endParaRPr lang="en-US"/>
        </a:p>
      </dgm:t>
    </dgm:pt>
    <dgm:pt modelId="{47904C4E-481A-4DF3-87B5-06A48E1DD7D0}" type="pres">
      <dgm:prSet presAssocID="{99216DDE-F422-40CD-8156-84732351084F}" presName="FiveConn_1-2" presStyleLbl="fgAccFollowNode1" presStyleIdx="0" presStyleCnt="4">
        <dgm:presLayoutVars>
          <dgm:bulletEnabled val="1"/>
        </dgm:presLayoutVars>
      </dgm:prSet>
      <dgm:spPr/>
      <dgm:t>
        <a:bodyPr/>
        <a:lstStyle/>
        <a:p>
          <a:endParaRPr lang="en-US"/>
        </a:p>
      </dgm:t>
    </dgm:pt>
    <dgm:pt modelId="{B1BD662C-065F-4427-A038-3283193D9027}" type="pres">
      <dgm:prSet presAssocID="{99216DDE-F422-40CD-8156-84732351084F}" presName="FiveConn_2-3" presStyleLbl="fgAccFollowNode1" presStyleIdx="1" presStyleCnt="4">
        <dgm:presLayoutVars>
          <dgm:bulletEnabled val="1"/>
        </dgm:presLayoutVars>
      </dgm:prSet>
      <dgm:spPr/>
      <dgm:t>
        <a:bodyPr/>
        <a:lstStyle/>
        <a:p>
          <a:endParaRPr lang="en-US"/>
        </a:p>
      </dgm:t>
    </dgm:pt>
    <dgm:pt modelId="{D0EDA670-627B-43F0-BA2B-95093FDAE317}" type="pres">
      <dgm:prSet presAssocID="{99216DDE-F422-40CD-8156-84732351084F}" presName="FiveConn_3-4" presStyleLbl="fgAccFollowNode1" presStyleIdx="2" presStyleCnt="4">
        <dgm:presLayoutVars>
          <dgm:bulletEnabled val="1"/>
        </dgm:presLayoutVars>
      </dgm:prSet>
      <dgm:spPr/>
      <dgm:t>
        <a:bodyPr/>
        <a:lstStyle/>
        <a:p>
          <a:endParaRPr lang="en-US"/>
        </a:p>
      </dgm:t>
    </dgm:pt>
    <dgm:pt modelId="{2E8F5459-1570-4905-8DCE-CBADC97CB6F2}" type="pres">
      <dgm:prSet presAssocID="{99216DDE-F422-40CD-8156-84732351084F}" presName="FiveConn_4-5" presStyleLbl="fgAccFollowNode1" presStyleIdx="3" presStyleCnt="4">
        <dgm:presLayoutVars>
          <dgm:bulletEnabled val="1"/>
        </dgm:presLayoutVars>
      </dgm:prSet>
      <dgm:spPr/>
      <dgm:t>
        <a:bodyPr/>
        <a:lstStyle/>
        <a:p>
          <a:endParaRPr lang="en-US"/>
        </a:p>
      </dgm:t>
    </dgm:pt>
    <dgm:pt modelId="{06DE065E-5CD6-4F53-8C22-E550C82C03D9}" type="pres">
      <dgm:prSet presAssocID="{99216DDE-F422-40CD-8156-84732351084F}" presName="FiveNodes_1_text" presStyleLbl="node1" presStyleIdx="4" presStyleCnt="5">
        <dgm:presLayoutVars>
          <dgm:bulletEnabled val="1"/>
        </dgm:presLayoutVars>
      </dgm:prSet>
      <dgm:spPr/>
      <dgm:t>
        <a:bodyPr/>
        <a:lstStyle/>
        <a:p>
          <a:endParaRPr lang="en-US"/>
        </a:p>
      </dgm:t>
    </dgm:pt>
    <dgm:pt modelId="{D413F911-494D-405D-B4AD-8212BFC544F4}" type="pres">
      <dgm:prSet presAssocID="{99216DDE-F422-40CD-8156-84732351084F}" presName="FiveNodes_2_text" presStyleLbl="node1" presStyleIdx="4" presStyleCnt="5">
        <dgm:presLayoutVars>
          <dgm:bulletEnabled val="1"/>
        </dgm:presLayoutVars>
      </dgm:prSet>
      <dgm:spPr/>
      <dgm:t>
        <a:bodyPr/>
        <a:lstStyle/>
        <a:p>
          <a:endParaRPr lang="en-US"/>
        </a:p>
      </dgm:t>
    </dgm:pt>
    <dgm:pt modelId="{C5303DB9-F304-43D6-9771-4EB5150129B9}" type="pres">
      <dgm:prSet presAssocID="{99216DDE-F422-40CD-8156-84732351084F}" presName="FiveNodes_3_text" presStyleLbl="node1" presStyleIdx="4" presStyleCnt="5">
        <dgm:presLayoutVars>
          <dgm:bulletEnabled val="1"/>
        </dgm:presLayoutVars>
      </dgm:prSet>
      <dgm:spPr/>
      <dgm:t>
        <a:bodyPr/>
        <a:lstStyle/>
        <a:p>
          <a:endParaRPr lang="en-US"/>
        </a:p>
      </dgm:t>
    </dgm:pt>
    <dgm:pt modelId="{0A251DA2-4E6C-46F9-BC2F-789D797850ED}" type="pres">
      <dgm:prSet presAssocID="{99216DDE-F422-40CD-8156-84732351084F}" presName="FiveNodes_4_text" presStyleLbl="node1" presStyleIdx="4" presStyleCnt="5">
        <dgm:presLayoutVars>
          <dgm:bulletEnabled val="1"/>
        </dgm:presLayoutVars>
      </dgm:prSet>
      <dgm:spPr/>
      <dgm:t>
        <a:bodyPr/>
        <a:lstStyle/>
        <a:p>
          <a:endParaRPr lang="en-US"/>
        </a:p>
      </dgm:t>
    </dgm:pt>
    <dgm:pt modelId="{682A0A00-7106-4478-81C0-8857EDB14625}" type="pres">
      <dgm:prSet presAssocID="{99216DDE-F422-40CD-8156-84732351084F}" presName="FiveNodes_5_text" presStyleLbl="node1" presStyleIdx="4" presStyleCnt="5">
        <dgm:presLayoutVars>
          <dgm:bulletEnabled val="1"/>
        </dgm:presLayoutVars>
      </dgm:prSet>
      <dgm:spPr/>
      <dgm:t>
        <a:bodyPr/>
        <a:lstStyle/>
        <a:p>
          <a:endParaRPr lang="en-US"/>
        </a:p>
      </dgm:t>
    </dgm:pt>
  </dgm:ptLst>
  <dgm:cxnLst>
    <dgm:cxn modelId="{FAE321AB-B91B-409C-9BDF-77C2E456FFE3}" type="presOf" srcId="{D421C075-4587-4B09-A6F1-231FBC2509E6}" destId="{2E8F5459-1570-4905-8DCE-CBADC97CB6F2}" srcOrd="0" destOrd="0" presId="urn:microsoft.com/office/officeart/2005/8/layout/vProcess5"/>
    <dgm:cxn modelId="{30EED8FD-ACA1-421C-8FBD-59633364F4D9}" type="presOf" srcId="{F0F90E41-C1D4-4228-8183-8C56E2FAE682}" destId="{41369BE8-6410-4D85-BEBB-1B960129F66C}" srcOrd="0" destOrd="0" presId="urn:microsoft.com/office/officeart/2005/8/layout/vProcess5"/>
    <dgm:cxn modelId="{355DA6B0-90A6-47EF-8C1A-8F0C3D63E2C8}" srcId="{99216DDE-F422-40CD-8156-84732351084F}" destId="{4D95A57A-0155-4A9A-8E4A-FC29DF3F8478}" srcOrd="2" destOrd="0" parTransId="{418DC63A-BDCA-4948-ACE0-8F2E2E0F86BD}" sibTransId="{EC50A0A5-362B-41BB-8DC5-5F639D31D603}"/>
    <dgm:cxn modelId="{9661EBD7-5515-4AA2-8D78-8EDDB316B503}" type="presOf" srcId="{F93C458B-DC7D-47FC-8DAB-E509F3C7794F}" destId="{0A251DA2-4E6C-46F9-BC2F-789D797850ED}" srcOrd="1" destOrd="0" presId="urn:microsoft.com/office/officeart/2005/8/layout/vProcess5"/>
    <dgm:cxn modelId="{65CC4F49-2059-4FDC-947E-0BB63BC6BCE9}" type="presOf" srcId="{4D95A57A-0155-4A9A-8E4A-FC29DF3F8478}" destId="{C5303DB9-F304-43D6-9771-4EB5150129B9}" srcOrd="1" destOrd="0" presId="urn:microsoft.com/office/officeart/2005/8/layout/vProcess5"/>
    <dgm:cxn modelId="{F07DE5A7-AA9D-41A1-AF7F-991E62DA4E25}" type="presOf" srcId="{EC50A0A5-362B-41BB-8DC5-5F639D31D603}" destId="{D0EDA670-627B-43F0-BA2B-95093FDAE317}" srcOrd="0" destOrd="0" presId="urn:microsoft.com/office/officeart/2005/8/layout/vProcess5"/>
    <dgm:cxn modelId="{500BDAB8-7209-47B0-B1A6-3CA6C3CB4DCB}" type="presOf" srcId="{F0F90E41-C1D4-4228-8183-8C56E2FAE682}" destId="{682A0A00-7106-4478-81C0-8857EDB14625}" srcOrd="1" destOrd="0" presId="urn:microsoft.com/office/officeart/2005/8/layout/vProcess5"/>
    <dgm:cxn modelId="{2A4B3921-546A-49A9-9D0D-71AA281B7CA7}" srcId="{99216DDE-F422-40CD-8156-84732351084F}" destId="{928BA36F-9118-4D70-9B97-22A3D0383CDA}" srcOrd="0" destOrd="0" parTransId="{02155540-8E15-4C78-B031-419E146E44E8}" sibTransId="{D5341BFA-D8F1-46EA-A1AC-A7B6E106E2FF}"/>
    <dgm:cxn modelId="{A2F11A35-F460-48D8-AABB-C1D7A9C1312C}" type="presOf" srcId="{D5341BFA-D8F1-46EA-A1AC-A7B6E106E2FF}" destId="{47904C4E-481A-4DF3-87B5-06A48E1DD7D0}" srcOrd="0" destOrd="0" presId="urn:microsoft.com/office/officeart/2005/8/layout/vProcess5"/>
    <dgm:cxn modelId="{0E4C7DF4-3E2F-4218-BBA6-542BDCD57BB2}" type="presOf" srcId="{1AC09A70-5282-4CF9-B246-4DBB37E42331}" destId="{B1BD662C-065F-4427-A038-3283193D9027}" srcOrd="0" destOrd="0" presId="urn:microsoft.com/office/officeart/2005/8/layout/vProcess5"/>
    <dgm:cxn modelId="{1546633B-C90D-4695-A71C-9B25A48DC305}" srcId="{99216DDE-F422-40CD-8156-84732351084F}" destId="{F93C458B-DC7D-47FC-8DAB-E509F3C7794F}" srcOrd="3" destOrd="0" parTransId="{DA2D14EE-7338-40FE-A139-30B870800344}" sibTransId="{D421C075-4587-4B09-A6F1-231FBC2509E6}"/>
    <dgm:cxn modelId="{E1F36740-1A30-449E-87E0-9D042C914AEE}" type="presOf" srcId="{A58953BF-1740-4743-9339-9DE27C848EE7}" destId="{B90D7BE8-AFA5-4B51-8F13-935DB13552A6}" srcOrd="0" destOrd="0" presId="urn:microsoft.com/office/officeart/2005/8/layout/vProcess5"/>
    <dgm:cxn modelId="{62859DF1-270F-4812-B8E5-620CB61FEB4E}" srcId="{99216DDE-F422-40CD-8156-84732351084F}" destId="{F0F90E41-C1D4-4228-8183-8C56E2FAE682}" srcOrd="4" destOrd="0" parTransId="{33C2BDCA-F26D-4BF0-AF33-41C4286438CA}" sibTransId="{936ACB83-E6FF-4831-8894-DA625328218E}"/>
    <dgm:cxn modelId="{6C3DD5D0-52C6-4C1B-80BA-6D14D5FE7340}" type="presOf" srcId="{A58953BF-1740-4743-9339-9DE27C848EE7}" destId="{D413F911-494D-405D-B4AD-8212BFC544F4}" srcOrd="1" destOrd="0" presId="urn:microsoft.com/office/officeart/2005/8/layout/vProcess5"/>
    <dgm:cxn modelId="{F507EF6F-5CD2-46FA-957F-3E4A0D029805}" type="presOf" srcId="{4D95A57A-0155-4A9A-8E4A-FC29DF3F8478}" destId="{2FBEC854-CFA4-4BC7-AC9C-784870D3E44F}" srcOrd="0" destOrd="0" presId="urn:microsoft.com/office/officeart/2005/8/layout/vProcess5"/>
    <dgm:cxn modelId="{7A142F71-152D-4AEF-BEDB-FA0736AB9FBB}" type="presOf" srcId="{F93C458B-DC7D-47FC-8DAB-E509F3C7794F}" destId="{448CD76B-AB36-4F60-A28A-EB20797E3E1A}" srcOrd="0" destOrd="0" presId="urn:microsoft.com/office/officeart/2005/8/layout/vProcess5"/>
    <dgm:cxn modelId="{792557F6-0568-42D4-B3B7-11295DB91B70}" type="presOf" srcId="{99216DDE-F422-40CD-8156-84732351084F}" destId="{DD83FAB0-088C-43DB-A0E0-E74794523616}" srcOrd="0" destOrd="0" presId="urn:microsoft.com/office/officeart/2005/8/layout/vProcess5"/>
    <dgm:cxn modelId="{F1028B27-BF5D-45C3-A117-6F3D6A946472}" srcId="{99216DDE-F422-40CD-8156-84732351084F}" destId="{A58953BF-1740-4743-9339-9DE27C848EE7}" srcOrd="1" destOrd="0" parTransId="{891FC43F-04FC-4AD1-8FD5-78DCC4F78B64}" sibTransId="{1AC09A70-5282-4CF9-B246-4DBB37E42331}"/>
    <dgm:cxn modelId="{CCCAE5F4-CCC9-441A-A53E-F27688D8CEA6}" type="presOf" srcId="{928BA36F-9118-4D70-9B97-22A3D0383CDA}" destId="{B98D8270-7C79-433C-88A6-1F340E7B5390}" srcOrd="0" destOrd="0" presId="urn:microsoft.com/office/officeart/2005/8/layout/vProcess5"/>
    <dgm:cxn modelId="{32CE1456-3BEC-4DD4-847F-986DD52565E6}" type="presOf" srcId="{928BA36F-9118-4D70-9B97-22A3D0383CDA}" destId="{06DE065E-5CD6-4F53-8C22-E550C82C03D9}" srcOrd="1" destOrd="0" presId="urn:microsoft.com/office/officeart/2005/8/layout/vProcess5"/>
    <dgm:cxn modelId="{DCD36204-9175-4955-B4D6-980C42FD84C3}" type="presParOf" srcId="{DD83FAB0-088C-43DB-A0E0-E74794523616}" destId="{3F04202D-37DF-4A46-AA47-F3EE8BE39FBE}" srcOrd="0" destOrd="0" presId="urn:microsoft.com/office/officeart/2005/8/layout/vProcess5"/>
    <dgm:cxn modelId="{990B0825-0976-4691-BB41-ADEB6797BD72}" type="presParOf" srcId="{DD83FAB0-088C-43DB-A0E0-E74794523616}" destId="{B98D8270-7C79-433C-88A6-1F340E7B5390}" srcOrd="1" destOrd="0" presId="urn:microsoft.com/office/officeart/2005/8/layout/vProcess5"/>
    <dgm:cxn modelId="{EEE4DDFE-8B43-4760-A58C-DA23E15D06DF}" type="presParOf" srcId="{DD83FAB0-088C-43DB-A0E0-E74794523616}" destId="{B90D7BE8-AFA5-4B51-8F13-935DB13552A6}" srcOrd="2" destOrd="0" presId="urn:microsoft.com/office/officeart/2005/8/layout/vProcess5"/>
    <dgm:cxn modelId="{168793C9-D8AC-45A5-8366-FC8DE56F2AA5}" type="presParOf" srcId="{DD83FAB0-088C-43DB-A0E0-E74794523616}" destId="{2FBEC854-CFA4-4BC7-AC9C-784870D3E44F}" srcOrd="3" destOrd="0" presId="urn:microsoft.com/office/officeart/2005/8/layout/vProcess5"/>
    <dgm:cxn modelId="{567CE0C8-75E4-42AD-A0A4-94A23B6C2F75}" type="presParOf" srcId="{DD83FAB0-088C-43DB-A0E0-E74794523616}" destId="{448CD76B-AB36-4F60-A28A-EB20797E3E1A}" srcOrd="4" destOrd="0" presId="urn:microsoft.com/office/officeart/2005/8/layout/vProcess5"/>
    <dgm:cxn modelId="{8B6732A2-9FFD-4F8B-BF96-F5D9B831A710}" type="presParOf" srcId="{DD83FAB0-088C-43DB-A0E0-E74794523616}" destId="{41369BE8-6410-4D85-BEBB-1B960129F66C}" srcOrd="5" destOrd="0" presId="urn:microsoft.com/office/officeart/2005/8/layout/vProcess5"/>
    <dgm:cxn modelId="{B8BDE2B2-F504-4AD5-8D7F-35E03767F3E5}" type="presParOf" srcId="{DD83FAB0-088C-43DB-A0E0-E74794523616}" destId="{47904C4E-481A-4DF3-87B5-06A48E1DD7D0}" srcOrd="6" destOrd="0" presId="urn:microsoft.com/office/officeart/2005/8/layout/vProcess5"/>
    <dgm:cxn modelId="{309980C0-FFFB-4453-AD2C-D11056BD0F94}" type="presParOf" srcId="{DD83FAB0-088C-43DB-A0E0-E74794523616}" destId="{B1BD662C-065F-4427-A038-3283193D9027}" srcOrd="7" destOrd="0" presId="urn:microsoft.com/office/officeart/2005/8/layout/vProcess5"/>
    <dgm:cxn modelId="{82D166E5-D1FD-4A9E-933F-F0BD50B05A6C}" type="presParOf" srcId="{DD83FAB0-088C-43DB-A0E0-E74794523616}" destId="{D0EDA670-627B-43F0-BA2B-95093FDAE317}" srcOrd="8" destOrd="0" presId="urn:microsoft.com/office/officeart/2005/8/layout/vProcess5"/>
    <dgm:cxn modelId="{916E6572-3C3E-4865-922A-D7194B5C4E84}" type="presParOf" srcId="{DD83FAB0-088C-43DB-A0E0-E74794523616}" destId="{2E8F5459-1570-4905-8DCE-CBADC97CB6F2}" srcOrd="9" destOrd="0" presId="urn:microsoft.com/office/officeart/2005/8/layout/vProcess5"/>
    <dgm:cxn modelId="{C7CE33B6-0C8A-498F-AC51-A8B707E01C61}" type="presParOf" srcId="{DD83FAB0-088C-43DB-A0E0-E74794523616}" destId="{06DE065E-5CD6-4F53-8C22-E550C82C03D9}" srcOrd="10" destOrd="0" presId="urn:microsoft.com/office/officeart/2005/8/layout/vProcess5"/>
    <dgm:cxn modelId="{25778A39-A6EE-438C-B5F4-2CB3FD63A522}" type="presParOf" srcId="{DD83FAB0-088C-43DB-A0E0-E74794523616}" destId="{D413F911-494D-405D-B4AD-8212BFC544F4}" srcOrd="11" destOrd="0" presId="urn:microsoft.com/office/officeart/2005/8/layout/vProcess5"/>
    <dgm:cxn modelId="{77F986D1-F813-49AA-BBA5-CB6DD914B83F}" type="presParOf" srcId="{DD83FAB0-088C-43DB-A0E0-E74794523616}" destId="{C5303DB9-F304-43D6-9771-4EB5150129B9}" srcOrd="12" destOrd="0" presId="urn:microsoft.com/office/officeart/2005/8/layout/vProcess5"/>
    <dgm:cxn modelId="{CEECBF8F-856A-4A79-B19A-74D93AFBC1C6}" type="presParOf" srcId="{DD83FAB0-088C-43DB-A0E0-E74794523616}" destId="{0A251DA2-4E6C-46F9-BC2F-789D797850ED}" srcOrd="13" destOrd="0" presId="urn:microsoft.com/office/officeart/2005/8/layout/vProcess5"/>
    <dgm:cxn modelId="{B3260880-2E29-412C-8E12-C7E14E90A164}" type="presParOf" srcId="{DD83FAB0-088C-43DB-A0E0-E74794523616}" destId="{682A0A00-7106-4478-81C0-8857EDB1462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8D8270-7C79-433C-88A6-1F340E7B5390}">
      <dsp:nvSpPr>
        <dsp:cNvPr id="0" name=""/>
        <dsp:cNvSpPr/>
      </dsp:nvSpPr>
      <dsp:spPr>
        <a:xfrm>
          <a:off x="0" y="0"/>
          <a:ext cx="4693920" cy="731520"/>
        </a:xfrm>
        <a:prstGeom prst="roundRect">
          <a:avLst>
            <a:gd name="adj" fmla="val 10000"/>
          </a:avLst>
        </a:prstGeom>
        <a:solidFill>
          <a:srgbClr val="00685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Patient is a Screenpass</a:t>
          </a:r>
        </a:p>
      </dsp:txBody>
      <dsp:txXfrm>
        <a:off x="21425" y="21425"/>
        <a:ext cx="3818966" cy="688670"/>
      </dsp:txXfrm>
    </dsp:sp>
    <dsp:sp modelId="{B90D7BE8-AFA5-4B51-8F13-935DB13552A6}">
      <dsp:nvSpPr>
        <dsp:cNvPr id="0" name=""/>
        <dsp:cNvSpPr/>
      </dsp:nvSpPr>
      <dsp:spPr>
        <a:xfrm>
          <a:off x="350520" y="833120"/>
          <a:ext cx="4693920" cy="731520"/>
        </a:xfrm>
        <a:prstGeom prst="roundRect">
          <a:avLst>
            <a:gd name="adj" fmla="val 10000"/>
          </a:avLst>
        </a:prstGeom>
        <a:solidFill>
          <a:srgbClr val="0082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CONTACT</a:t>
          </a:r>
        </a:p>
      </dsp:txBody>
      <dsp:txXfrm>
        <a:off x="371945" y="854545"/>
        <a:ext cx="3825062" cy="688669"/>
      </dsp:txXfrm>
    </dsp:sp>
    <dsp:sp modelId="{2FBEC854-CFA4-4BC7-AC9C-784870D3E44F}">
      <dsp:nvSpPr>
        <dsp:cNvPr id="0" name=""/>
        <dsp:cNvSpPr/>
      </dsp:nvSpPr>
      <dsp:spPr>
        <a:xfrm>
          <a:off x="701039" y="1666240"/>
          <a:ext cx="4693920" cy="731520"/>
        </a:xfrm>
        <a:prstGeom prst="roundRect">
          <a:avLst>
            <a:gd name="adj" fmla="val 10000"/>
          </a:avLst>
        </a:prstGeom>
        <a:solidFill>
          <a:srgbClr val="00A4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BASELINE</a:t>
          </a:r>
        </a:p>
      </dsp:txBody>
      <dsp:txXfrm>
        <a:off x="722464" y="1687665"/>
        <a:ext cx="3825062" cy="688669"/>
      </dsp:txXfrm>
    </dsp:sp>
    <dsp:sp modelId="{448CD76B-AB36-4F60-A28A-EB20797E3E1A}">
      <dsp:nvSpPr>
        <dsp:cNvPr id="0" name=""/>
        <dsp:cNvSpPr/>
      </dsp:nvSpPr>
      <dsp:spPr>
        <a:xfrm>
          <a:off x="1051559" y="2499360"/>
          <a:ext cx="4693920" cy="731520"/>
        </a:xfrm>
        <a:prstGeom prst="roundRect">
          <a:avLst>
            <a:gd name="adj" fmla="val 10000"/>
          </a:avLst>
        </a:prstGeom>
        <a:solidFill>
          <a:srgbClr val="00C4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RANDOMIZE</a:t>
          </a:r>
        </a:p>
      </dsp:txBody>
      <dsp:txXfrm>
        <a:off x="1072984" y="2520785"/>
        <a:ext cx="3825062" cy="688669"/>
      </dsp:txXfrm>
    </dsp:sp>
    <dsp:sp modelId="{41369BE8-6410-4D85-BEBB-1B960129F66C}">
      <dsp:nvSpPr>
        <dsp:cNvPr id="0" name=""/>
        <dsp:cNvSpPr/>
      </dsp:nvSpPr>
      <dsp:spPr>
        <a:xfrm>
          <a:off x="1402079" y="3332480"/>
          <a:ext cx="4693920" cy="731520"/>
        </a:xfrm>
        <a:prstGeom prst="roundRect">
          <a:avLst>
            <a:gd name="adj" fmla="val 10000"/>
          </a:avLst>
        </a:prstGeom>
        <a:solidFill>
          <a:srgbClr val="00E6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a:t>ADHERENCE/SURGERY DATA</a:t>
          </a:r>
        </a:p>
      </dsp:txBody>
      <dsp:txXfrm>
        <a:off x="1423504" y="3353905"/>
        <a:ext cx="3825062" cy="688669"/>
      </dsp:txXfrm>
    </dsp:sp>
    <dsp:sp modelId="{47904C4E-481A-4DF3-87B5-06A48E1DD7D0}">
      <dsp:nvSpPr>
        <dsp:cNvPr id="0" name=""/>
        <dsp:cNvSpPr/>
      </dsp:nvSpPr>
      <dsp:spPr>
        <a:xfrm>
          <a:off x="4218432" y="534416"/>
          <a:ext cx="475488" cy="47548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4325417" y="534416"/>
        <a:ext cx="261518" cy="357805"/>
      </dsp:txXfrm>
    </dsp:sp>
    <dsp:sp modelId="{B1BD662C-065F-4427-A038-3283193D9027}">
      <dsp:nvSpPr>
        <dsp:cNvPr id="0" name=""/>
        <dsp:cNvSpPr/>
      </dsp:nvSpPr>
      <dsp:spPr>
        <a:xfrm>
          <a:off x="4568952" y="1367536"/>
          <a:ext cx="475488" cy="47548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4675937" y="1367536"/>
        <a:ext cx="261518" cy="357805"/>
      </dsp:txXfrm>
    </dsp:sp>
    <dsp:sp modelId="{D0EDA670-627B-43F0-BA2B-95093FDAE317}">
      <dsp:nvSpPr>
        <dsp:cNvPr id="0" name=""/>
        <dsp:cNvSpPr/>
      </dsp:nvSpPr>
      <dsp:spPr>
        <a:xfrm>
          <a:off x="4919472" y="2188464"/>
          <a:ext cx="475488" cy="47548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5026457" y="2188464"/>
        <a:ext cx="261518" cy="357805"/>
      </dsp:txXfrm>
    </dsp:sp>
    <dsp:sp modelId="{2E8F5459-1570-4905-8DCE-CBADC97CB6F2}">
      <dsp:nvSpPr>
        <dsp:cNvPr id="0" name=""/>
        <dsp:cNvSpPr/>
      </dsp:nvSpPr>
      <dsp:spPr>
        <a:xfrm>
          <a:off x="5269992" y="3029712"/>
          <a:ext cx="475488" cy="47548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endParaRPr lang="en-US" sz="2200" kern="1200"/>
        </a:p>
      </dsp:txBody>
      <dsp:txXfrm>
        <a:off x="5376977" y="3029712"/>
        <a:ext cx="261518" cy="35780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r>
              <a:rPr lang="en-US"/>
              <a:t>PEPPER Steering Committee Meeting</a:t>
            </a:r>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r>
              <a:rPr lang="en-US"/>
              <a:t>1/17/2020</a:t>
            </a:r>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34EAB54-20E4-428C-B957-EF5465E731AB}" type="slidenum">
              <a:rPr lang="en-US" smtClean="0"/>
              <a:t>‹#›</a:t>
            </a:fld>
            <a:endParaRPr lang="en-US"/>
          </a:p>
        </p:txBody>
      </p:sp>
    </p:spTree>
    <p:extLst>
      <p:ext uri="{BB962C8B-B14F-4D97-AF65-F5344CB8AC3E}">
        <p14:creationId xmlns:p14="http://schemas.microsoft.com/office/powerpoint/2010/main" val="206239859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PEPPER Steering Committee Meeting</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a:t>1/17/2020</a:t>
            </a:r>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6DE64F0-D7FA-44CE-9C15-0F453F3E1B1F}" type="slidenum">
              <a:rPr lang="en-US" smtClean="0"/>
              <a:t>‹#›</a:t>
            </a:fld>
            <a:endParaRPr lang="en-US"/>
          </a:p>
        </p:txBody>
      </p:sp>
    </p:spTree>
    <p:extLst>
      <p:ext uri="{BB962C8B-B14F-4D97-AF65-F5344CB8AC3E}">
        <p14:creationId xmlns:p14="http://schemas.microsoft.com/office/powerpoint/2010/main" val="137029761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3EE92-41CA-42F3-9C8B-626DBD0B6132}" type="slidenum">
              <a:rPr lang="en-US" smtClean="0"/>
              <a:t>15</a:t>
            </a:fld>
            <a:endParaRPr lang="en-US"/>
          </a:p>
        </p:txBody>
      </p:sp>
    </p:spTree>
    <p:extLst>
      <p:ext uri="{BB962C8B-B14F-4D97-AF65-F5344CB8AC3E}">
        <p14:creationId xmlns:p14="http://schemas.microsoft.com/office/powerpoint/2010/main" val="1659886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45</a:t>
            </a:fld>
            <a:endParaRPr lang="en-US"/>
          </a:p>
        </p:txBody>
      </p:sp>
    </p:spTree>
    <p:extLst>
      <p:ext uri="{BB962C8B-B14F-4D97-AF65-F5344CB8AC3E}">
        <p14:creationId xmlns:p14="http://schemas.microsoft.com/office/powerpoint/2010/main" val="416279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46</a:t>
            </a:fld>
            <a:endParaRPr lang="en-US"/>
          </a:p>
        </p:txBody>
      </p:sp>
    </p:spTree>
    <p:extLst>
      <p:ext uri="{BB962C8B-B14F-4D97-AF65-F5344CB8AC3E}">
        <p14:creationId xmlns:p14="http://schemas.microsoft.com/office/powerpoint/2010/main" val="193894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59</a:t>
            </a:fld>
            <a:endParaRPr lang="en-US"/>
          </a:p>
        </p:txBody>
      </p:sp>
    </p:spTree>
    <p:extLst>
      <p:ext uri="{BB962C8B-B14F-4D97-AF65-F5344CB8AC3E}">
        <p14:creationId xmlns:p14="http://schemas.microsoft.com/office/powerpoint/2010/main" val="936702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61</a:t>
            </a:fld>
            <a:endParaRPr lang="en-US"/>
          </a:p>
        </p:txBody>
      </p:sp>
    </p:spTree>
    <p:extLst>
      <p:ext uri="{BB962C8B-B14F-4D97-AF65-F5344CB8AC3E}">
        <p14:creationId xmlns:p14="http://schemas.microsoft.com/office/powerpoint/2010/main" val="789038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62</a:t>
            </a:fld>
            <a:endParaRPr lang="en-US"/>
          </a:p>
        </p:txBody>
      </p:sp>
    </p:spTree>
    <p:extLst>
      <p:ext uri="{BB962C8B-B14F-4D97-AF65-F5344CB8AC3E}">
        <p14:creationId xmlns:p14="http://schemas.microsoft.com/office/powerpoint/2010/main" val="365067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3EE92-41CA-42F3-9C8B-626DBD0B6132}" type="slidenum">
              <a:rPr lang="en-US" smtClean="0"/>
              <a:t>16</a:t>
            </a:fld>
            <a:endParaRPr lang="en-US"/>
          </a:p>
        </p:txBody>
      </p:sp>
    </p:spTree>
    <p:extLst>
      <p:ext uri="{BB962C8B-B14F-4D97-AF65-F5344CB8AC3E}">
        <p14:creationId xmlns:p14="http://schemas.microsoft.com/office/powerpoint/2010/main" val="327408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5D3EE92-41CA-42F3-9C8B-626DBD0B6132}" type="slidenum">
              <a:rPr lang="en-US" smtClean="0"/>
              <a:t>18</a:t>
            </a:fld>
            <a:endParaRPr lang="en-US"/>
          </a:p>
        </p:txBody>
      </p:sp>
    </p:spTree>
    <p:extLst>
      <p:ext uri="{BB962C8B-B14F-4D97-AF65-F5344CB8AC3E}">
        <p14:creationId xmlns:p14="http://schemas.microsoft.com/office/powerpoint/2010/main" val="400097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23</a:t>
            </a:fld>
            <a:endParaRPr lang="en-US"/>
          </a:p>
        </p:txBody>
      </p:sp>
    </p:spTree>
    <p:extLst>
      <p:ext uri="{BB962C8B-B14F-4D97-AF65-F5344CB8AC3E}">
        <p14:creationId xmlns:p14="http://schemas.microsoft.com/office/powerpoint/2010/main" val="133878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30</a:t>
            </a:fld>
            <a:endParaRPr lang="en-US"/>
          </a:p>
        </p:txBody>
      </p:sp>
    </p:spTree>
    <p:extLst>
      <p:ext uri="{BB962C8B-B14F-4D97-AF65-F5344CB8AC3E}">
        <p14:creationId xmlns:p14="http://schemas.microsoft.com/office/powerpoint/2010/main" val="25056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34</a:t>
            </a:fld>
            <a:endParaRPr lang="en-US"/>
          </a:p>
        </p:txBody>
      </p:sp>
    </p:spTree>
    <p:extLst>
      <p:ext uri="{BB962C8B-B14F-4D97-AF65-F5344CB8AC3E}">
        <p14:creationId xmlns:p14="http://schemas.microsoft.com/office/powerpoint/2010/main" val="59730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42</a:t>
            </a:fld>
            <a:endParaRPr lang="en-US"/>
          </a:p>
        </p:txBody>
      </p:sp>
    </p:spTree>
    <p:extLst>
      <p:ext uri="{BB962C8B-B14F-4D97-AF65-F5344CB8AC3E}">
        <p14:creationId xmlns:p14="http://schemas.microsoft.com/office/powerpoint/2010/main" val="1273368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43</a:t>
            </a:fld>
            <a:endParaRPr lang="en-US"/>
          </a:p>
        </p:txBody>
      </p:sp>
    </p:spTree>
    <p:extLst>
      <p:ext uri="{BB962C8B-B14F-4D97-AF65-F5344CB8AC3E}">
        <p14:creationId xmlns:p14="http://schemas.microsoft.com/office/powerpoint/2010/main" val="412605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PEPPER Steering Committee Meeting</a:t>
            </a:r>
          </a:p>
        </p:txBody>
      </p:sp>
      <p:sp>
        <p:nvSpPr>
          <p:cNvPr id="5" name="Date Placeholder 4"/>
          <p:cNvSpPr>
            <a:spLocks noGrp="1"/>
          </p:cNvSpPr>
          <p:nvPr>
            <p:ph type="dt" idx="1"/>
          </p:nvPr>
        </p:nvSpPr>
        <p:spPr/>
        <p:txBody>
          <a:bodyPr/>
          <a:lstStyle/>
          <a:p>
            <a:r>
              <a:rPr lang="en-US"/>
              <a:t>1/17/2020</a:t>
            </a:r>
          </a:p>
        </p:txBody>
      </p:sp>
      <p:sp>
        <p:nvSpPr>
          <p:cNvPr id="6" name="Slide Number Placeholder 5"/>
          <p:cNvSpPr>
            <a:spLocks noGrp="1"/>
          </p:cNvSpPr>
          <p:nvPr>
            <p:ph type="sldNum" sz="quarter" idx="5"/>
          </p:nvPr>
        </p:nvSpPr>
        <p:spPr/>
        <p:txBody>
          <a:bodyPr/>
          <a:lstStyle/>
          <a:p>
            <a:fld id="{E6DE64F0-D7FA-44CE-9C15-0F453F3E1B1F}" type="slidenum">
              <a:rPr lang="en-US" smtClean="0"/>
              <a:t>44</a:t>
            </a:fld>
            <a:endParaRPr lang="en-US"/>
          </a:p>
        </p:txBody>
      </p:sp>
    </p:spTree>
    <p:extLst>
      <p:ext uri="{BB962C8B-B14F-4D97-AF65-F5344CB8AC3E}">
        <p14:creationId xmlns:p14="http://schemas.microsoft.com/office/powerpoint/2010/main" val="2923942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9863"/>
            <a:ext cx="7772400" cy="1935162"/>
          </a:xfrm>
          <a:prstGeom prst="rect">
            <a:avLst/>
          </a:prstGeo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105025"/>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050" name="Picture 2" descr="Dartmouth-Hitchcock Medical Center | 60 of the Greenest ..."/>
          <p:cNvPicPr>
            <a:picLocks noChangeArrowheads="1"/>
          </p:cNvPicPr>
          <p:nvPr userDrawn="1"/>
        </p:nvPicPr>
        <p:blipFill rotWithShape="1">
          <a:blip r:embed="rId2">
            <a:extLst>
              <a:ext uri="{28A0092B-C50C-407E-A947-70E740481C1C}">
                <a14:useLocalDpi xmlns:a14="http://schemas.microsoft.com/office/drawing/2010/main" val="0"/>
              </a:ext>
            </a:extLst>
          </a:blip>
          <a:srcRect l="8520" r="575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5939486"/>
            <a:ext cx="9144000" cy="918514"/>
          </a:xfrm>
          <a:prstGeom prst="rect">
            <a:avLst/>
          </a:prstGeom>
          <a:solidFill>
            <a:srgbClr val="18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165" t="30733" r="11605" b="37116"/>
          <a:stretch/>
        </p:blipFill>
        <p:spPr>
          <a:xfrm>
            <a:off x="111760" y="6177736"/>
            <a:ext cx="4389120" cy="442014"/>
          </a:xfrm>
          <a:prstGeom prst="rect">
            <a:avLst/>
          </a:prstGeom>
          <a:gradFill flip="none" rotWithShape="1">
            <a:gsLst>
              <a:gs pos="0">
                <a:schemeClr val="accent3">
                  <a:lumMod val="5000"/>
                  <a:lumOff val="95000"/>
                </a:schemeClr>
              </a:gs>
              <a:gs pos="100000">
                <a:schemeClr val="bg1"/>
              </a:gs>
            </a:gsLst>
            <a:lin ang="5400000" scaled="1"/>
            <a:tileRect/>
          </a:gradFill>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880" y="6032983"/>
            <a:ext cx="2357120" cy="731520"/>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29156"/>
          </a:xfrm>
          <a:prstGeom prst="rect">
            <a:avLst/>
          </a:prstGeom>
        </p:spPr>
        <p:txBody>
          <a:bodyPr anchor="t">
            <a:normAutofit/>
          </a:bodyPr>
          <a:lstStyle>
            <a:lvl1pPr>
              <a:defRPr sz="3400" b="0">
                <a:effectLst>
                  <a:outerShdw blurRad="38100" dist="38100" dir="2700000" algn="tl">
                    <a:srgbClr val="000000">
                      <a:alpha val="43137"/>
                    </a:srgbClr>
                  </a:outerShdw>
                </a:effectLst>
                <a:latin typeface="+mj-lt"/>
              </a:defRPr>
            </a:lvl1pPr>
          </a:lstStyle>
          <a:p>
            <a:r>
              <a:rPr lang="en-US" dirty="0"/>
              <a:t>Click to edit Master title style</a:t>
            </a:r>
          </a:p>
        </p:txBody>
      </p:sp>
      <p:sp>
        <p:nvSpPr>
          <p:cNvPr id="3" name="Content Placeholder 2"/>
          <p:cNvSpPr>
            <a:spLocks noGrp="1"/>
          </p:cNvSpPr>
          <p:nvPr>
            <p:ph idx="1"/>
          </p:nvPr>
        </p:nvSpPr>
        <p:spPr>
          <a:xfrm>
            <a:off x="628650" y="1554480"/>
            <a:ext cx="7886700" cy="4572000"/>
          </a:xfrm>
        </p:spPr>
        <p:txBody>
          <a:bodyPr/>
          <a:lstStyle>
            <a:lvl1pPr>
              <a:defRPr>
                <a:solidFill>
                  <a:srgbClr val="006857"/>
                </a:solidFill>
                <a:latin typeface="+mj-lt"/>
              </a:defRPr>
            </a:lvl1pPr>
            <a:lvl2pPr>
              <a:defRPr>
                <a:solidFill>
                  <a:srgbClr val="006857"/>
                </a:solidFill>
                <a:latin typeface="+mj-lt"/>
              </a:defRPr>
            </a:lvl2pPr>
            <a:lvl3pPr>
              <a:defRPr>
                <a:solidFill>
                  <a:srgbClr val="006857"/>
                </a:solidFill>
                <a:latin typeface="+mj-lt"/>
              </a:defRPr>
            </a:lvl3pPr>
            <a:lvl4pPr>
              <a:defRPr>
                <a:solidFill>
                  <a:srgbClr val="006857"/>
                </a:solidFill>
                <a:latin typeface="+mj-lt"/>
              </a:defRPr>
            </a:lvl4pPr>
            <a:lvl5pPr>
              <a:defRPr>
                <a:solidFill>
                  <a:srgbClr val="006857"/>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2623" y="6267457"/>
            <a:ext cx="2126266" cy="492783"/>
          </a:xfrm>
          <a:prstGeom prst="rect">
            <a:avLst/>
          </a:prstGeom>
        </p:spPr>
      </p:pic>
    </p:spTree>
  </p:cSld>
  <p:clrMapOvr>
    <a:masterClrMapping/>
  </p:clrMapOvr>
  <p:extLst>
    <p:ext uri="{DCECCB84-F9BA-43D5-87BE-67443E8EF086}">
      <p15:sldGuideLst xmlns:p15="http://schemas.microsoft.com/office/powerpoint/2012/main">
        <p15:guide id="1" orient="horz" pos="960" userDrawn="1">
          <p15:clr>
            <a:srgbClr val="FBAE40"/>
          </p15:clr>
        </p15:guide>
        <p15:guide id="2" pos="5376" userDrawn="1">
          <p15:clr>
            <a:srgbClr val="FBAE40"/>
          </p15:clr>
        </p15:guide>
        <p15:guide id="3" orient="horz" pos="3864" userDrawn="1">
          <p15:clr>
            <a:srgbClr val="FBAE40"/>
          </p15:clr>
        </p15:guide>
        <p15:guide id="4" pos="3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pic>
        <p:nvPicPr>
          <p:cNvPr id="4" name="Picture 3"/>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7472" y="6263640"/>
            <a:ext cx="3502152" cy="3221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ABC6E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13650" y="3388024"/>
            <a:ext cx="4793941" cy="1180730"/>
          </a:xfrm>
          <a:solidFill>
            <a:srgbClr val="8EB2D6"/>
          </a:solidFill>
        </p:spPr>
        <p:txBody>
          <a:bodyPr anchor="b">
            <a:normAutofit/>
          </a:bodyPr>
          <a:lstStyle>
            <a:lvl1pPr marL="0" indent="0">
              <a:buNone/>
              <a:defRPr sz="3600" b="1">
                <a:solidFill>
                  <a:schemeClr val="bg1"/>
                </a:solidFill>
                <a:effectLst>
                  <a:outerShdw blurRad="38100" dist="38100" dir="2700000" algn="tl">
                    <a:srgbClr val="000000">
                      <a:alpha val="43137"/>
                    </a:srgb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6" name="Picture 5"/>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7472" y="6263640"/>
            <a:ext cx="3502152" cy="322135"/>
          </a:xfrm>
          <a:prstGeom prst="rect">
            <a:avLst/>
          </a:prstGeom>
        </p:spPr>
      </p:pic>
      <p:cxnSp>
        <p:nvCxnSpPr>
          <p:cNvPr id="5" name="Straight Connector 4"/>
          <p:cNvCxnSpPr/>
          <p:nvPr userDrawn="1"/>
        </p:nvCxnSpPr>
        <p:spPr>
          <a:xfrm>
            <a:off x="0" y="337346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013650" y="3373463"/>
            <a:ext cx="0" cy="34917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698A75"/>
        </a:solidFill>
        <a:effectLst/>
      </p:bgPr>
    </p:bg>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013650" y="3379932"/>
            <a:ext cx="4793941" cy="1180730"/>
          </a:xfrm>
          <a:solidFill>
            <a:srgbClr val="4A6253"/>
          </a:solidFill>
        </p:spPr>
        <p:txBody>
          <a:bodyPr anchor="b">
            <a:normAutofit/>
          </a:bodyPr>
          <a:lstStyle>
            <a:lvl1pPr marL="0" indent="0">
              <a:buNone/>
              <a:defRPr sz="3600" b="1">
                <a:solidFill>
                  <a:schemeClr val="bg1"/>
                </a:solidFill>
                <a:effectLst>
                  <a:outerShdw blurRad="38100" dist="38100" dir="2700000" algn="tl">
                    <a:srgbClr val="000000">
                      <a:alpha val="43137"/>
                    </a:srgb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5" name="Picture 4"/>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7472" y="6263640"/>
            <a:ext cx="3502152" cy="322135"/>
          </a:xfrm>
          <a:prstGeom prst="rect">
            <a:avLst/>
          </a:prstGeom>
        </p:spPr>
      </p:pic>
      <p:cxnSp>
        <p:nvCxnSpPr>
          <p:cNvPr id="6" name="Straight Connector 5"/>
          <p:cNvCxnSpPr/>
          <p:nvPr userDrawn="1"/>
        </p:nvCxnSpPr>
        <p:spPr>
          <a:xfrm>
            <a:off x="0" y="337346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013650" y="3373463"/>
            <a:ext cx="0" cy="34917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967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7D7163"/>
        </a:solidFill>
        <a:effectLst/>
      </p:bgPr>
    </p:bg>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013650" y="3373463"/>
            <a:ext cx="4793941" cy="1180730"/>
          </a:xfrm>
          <a:solidFill>
            <a:srgbClr val="544C42"/>
          </a:solidFill>
        </p:spPr>
        <p:txBody>
          <a:bodyPr anchor="b">
            <a:normAutofit/>
          </a:bodyPr>
          <a:lstStyle>
            <a:lvl1pPr marL="0" indent="0">
              <a:buNone/>
              <a:defRPr sz="3600" b="1">
                <a:solidFill>
                  <a:schemeClr val="bg1"/>
                </a:solidFill>
                <a:effectLst>
                  <a:outerShdw blurRad="38100" dist="38100" dir="2700000" algn="tl">
                    <a:srgbClr val="000000">
                      <a:alpha val="43137"/>
                    </a:srgb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5" name="Picture 4"/>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7472" y="6263640"/>
            <a:ext cx="3502152" cy="322135"/>
          </a:xfrm>
          <a:prstGeom prst="rect">
            <a:avLst/>
          </a:prstGeom>
        </p:spPr>
      </p:pic>
      <p:cxnSp>
        <p:nvCxnSpPr>
          <p:cNvPr id="6" name="Straight Connector 5"/>
          <p:cNvCxnSpPr/>
          <p:nvPr userDrawn="1"/>
        </p:nvCxnSpPr>
        <p:spPr>
          <a:xfrm>
            <a:off x="0" y="337346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013650" y="3373463"/>
            <a:ext cx="0" cy="34917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300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AE8186"/>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013650" y="3373462"/>
            <a:ext cx="4793941" cy="1180730"/>
          </a:xfrm>
          <a:solidFill>
            <a:srgbClr val="8E5C62"/>
          </a:solidFill>
        </p:spPr>
        <p:txBody>
          <a:bodyPr anchor="b">
            <a:normAutofit/>
          </a:bodyPr>
          <a:lstStyle>
            <a:lvl1pPr marL="0" indent="0">
              <a:buNone/>
              <a:defRPr sz="3600" b="1">
                <a:solidFill>
                  <a:schemeClr val="bg1"/>
                </a:solidFill>
                <a:effectLst>
                  <a:outerShdw blurRad="38100" dist="38100" dir="2700000" algn="tl">
                    <a:srgbClr val="000000">
                      <a:alpha val="43137"/>
                    </a:srgb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6" name="Picture 5"/>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7472" y="6263640"/>
            <a:ext cx="3502152" cy="322135"/>
          </a:xfrm>
          <a:prstGeom prst="rect">
            <a:avLst/>
          </a:prstGeom>
        </p:spPr>
      </p:pic>
      <p:cxnSp>
        <p:nvCxnSpPr>
          <p:cNvPr id="7" name="Straight Connector 6"/>
          <p:cNvCxnSpPr/>
          <p:nvPr userDrawn="1"/>
        </p:nvCxnSpPr>
        <p:spPr>
          <a:xfrm>
            <a:off x="0" y="337346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4013650" y="3373463"/>
            <a:ext cx="0" cy="34917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73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6D8499"/>
        </a:solidFill>
        <a:effectLst/>
      </p:bgPr>
    </p:bg>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013650" y="3373462"/>
            <a:ext cx="4793941" cy="1180730"/>
          </a:xfrm>
          <a:solidFill>
            <a:srgbClr val="4F6171"/>
          </a:solidFill>
        </p:spPr>
        <p:txBody>
          <a:bodyPr anchor="b">
            <a:normAutofit/>
          </a:bodyPr>
          <a:lstStyle>
            <a:lvl1pPr marL="0" indent="0">
              <a:buNone/>
              <a:defRPr sz="3600" b="1">
                <a:solidFill>
                  <a:schemeClr val="bg1"/>
                </a:solidFill>
                <a:effectLst>
                  <a:outerShdw blurRad="38100" dist="38100" dir="2700000" algn="tl">
                    <a:srgbClr val="000000">
                      <a:alpha val="43137"/>
                    </a:srgb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pic>
        <p:nvPicPr>
          <p:cNvPr id="5" name="Picture 4"/>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7472" y="6263640"/>
            <a:ext cx="3502152" cy="322135"/>
          </a:xfrm>
          <a:prstGeom prst="rect">
            <a:avLst/>
          </a:prstGeom>
        </p:spPr>
      </p:pic>
      <p:cxnSp>
        <p:nvCxnSpPr>
          <p:cNvPr id="6" name="Straight Connector 5"/>
          <p:cNvCxnSpPr/>
          <p:nvPr userDrawn="1"/>
        </p:nvCxnSpPr>
        <p:spPr>
          <a:xfrm>
            <a:off x="0" y="337346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4013650" y="3373463"/>
            <a:ext cx="0" cy="34917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541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0881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1167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 id="2147483670" r:id="rId6"/>
    <p:sldLayoutId id="2147483671" r:id="rId7"/>
    <p:sldLayoutId id="2147483672" r:id="rId8"/>
    <p:sldLayoutId id="2147483673"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live.statix.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live.statix.com/"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26197"/>
            <a:ext cx="7772400" cy="1679512"/>
          </a:xfrm>
        </p:spPr>
        <p:txBody>
          <a:bodyPr>
            <a:normAutofit fontScale="90000"/>
          </a:bodyPr>
          <a:lstStyle/>
          <a:p>
            <a:r>
              <a:rPr lang="en-US" sz="4000" b="1" dirty="0"/>
              <a:t/>
            </a:r>
            <a:br>
              <a:rPr lang="en-US" sz="4000" b="1" dirty="0"/>
            </a:br>
            <a:r>
              <a:rPr lang="en-US" sz="4000" b="1" dirty="0"/>
              <a:t>The PEPPER Trial</a:t>
            </a:r>
            <a:br>
              <a:rPr lang="en-US" sz="4000" b="1" dirty="0"/>
            </a:br>
            <a:r>
              <a:rPr lang="en-US" sz="7300" b="1" dirty="0"/>
              <a:t>Coordinator Training</a:t>
            </a:r>
            <a:r>
              <a:rPr lang="en-US" sz="3200" b="1" dirty="0"/>
              <a:t/>
            </a:r>
            <a:br>
              <a:rPr lang="en-US" sz="3200" b="1" dirty="0"/>
            </a:br>
            <a:r>
              <a:rPr lang="en-US" sz="3200" b="1" dirty="0"/>
              <a:t>February 2022</a:t>
            </a:r>
            <a:r>
              <a:rPr lang="en-US" sz="3200" dirty="0"/>
              <a:t/>
            </a:r>
            <a:br>
              <a:rPr lang="en-US" sz="3200" dirty="0"/>
            </a:br>
            <a:r>
              <a:rPr lang="en-US" sz="3200" dirty="0"/>
              <a:t/>
            </a:r>
            <a:br>
              <a:rPr lang="en-US" sz="3200" dirty="0"/>
            </a:b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1252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Eligibility Criteria 2</a:t>
            </a:r>
          </a:p>
        </p:txBody>
      </p:sp>
      <p:sp>
        <p:nvSpPr>
          <p:cNvPr id="3" name="TextBox 2"/>
          <p:cNvSpPr txBox="1"/>
          <p:nvPr/>
        </p:nvSpPr>
        <p:spPr>
          <a:xfrm>
            <a:off x="826718" y="1377862"/>
            <a:ext cx="8112966" cy="4772417"/>
          </a:xfrm>
          <a:prstGeom prst="rect">
            <a:avLst/>
          </a:prstGeom>
          <a:noFill/>
        </p:spPr>
        <p:txBody>
          <a:bodyPr wrap="square" rtlCol="0">
            <a:normAutofit/>
          </a:bodyPr>
          <a:lstStyle/>
          <a:p>
            <a:r>
              <a:rPr lang="en-US" sz="2000" b="1" u="sng" dirty="0">
                <a:solidFill>
                  <a:srgbClr val="006857"/>
                </a:solidFill>
                <a:latin typeface="+mj-lt"/>
              </a:rPr>
              <a:t>Exclusion Criteria:</a:t>
            </a:r>
          </a:p>
          <a:p>
            <a:endParaRPr lang="en-US" sz="1600" b="1" u="sng" dirty="0">
              <a:solidFill>
                <a:srgbClr val="006857"/>
              </a:solidFill>
              <a:latin typeface="+mj-lt"/>
            </a:endParaRPr>
          </a:p>
          <a:p>
            <a:pPr marL="342900" lvl="0" indent="-342900">
              <a:buFont typeface="+mj-lt"/>
              <a:buAutoNum type="arabicPeriod"/>
            </a:pPr>
            <a:r>
              <a:rPr lang="en-US" dirty="0">
                <a:solidFill>
                  <a:srgbClr val="006857"/>
                </a:solidFill>
                <a:latin typeface="+mj-lt"/>
              </a:rPr>
              <a:t>Patients undergoing bilateral hip or knee replacement</a:t>
            </a:r>
          </a:p>
          <a:p>
            <a:pPr marL="342900" lvl="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Patients undergoing total hip or knee replacement who have been enrolled in this study for a prior hip or knee replacement;</a:t>
            </a:r>
          </a:p>
          <a:p>
            <a:pPr marL="342900" lvl="0" indent="-342900">
              <a:buFont typeface="+mj-lt"/>
              <a:buAutoNum type="arabicPeriod"/>
            </a:pPr>
            <a:endParaRPr lang="en-US" dirty="0">
              <a:solidFill>
                <a:srgbClr val="006857"/>
              </a:solidFill>
              <a:latin typeface="+mj-lt"/>
            </a:endParaRPr>
          </a:p>
          <a:p>
            <a:pPr marL="342900" lvl="0" indent="-342900">
              <a:buFont typeface="+mj-lt"/>
              <a:buAutoNum type="arabicPeriod"/>
            </a:pPr>
            <a:r>
              <a:rPr lang="en-US" dirty="0">
                <a:solidFill>
                  <a:srgbClr val="006857"/>
                </a:solidFill>
                <a:latin typeface="+mj-lt"/>
              </a:rPr>
              <a:t>Patients who are concurrently enrolled in another active interventional clinical trial testing a drug or intervention known or believed to interact with aspirin, warfarin, or rivaroxaban. </a:t>
            </a:r>
          </a:p>
          <a:p>
            <a:pPr marL="342900" lvl="0" indent="-342900">
              <a:buFont typeface="+mj-lt"/>
              <a:buAutoNum type="arabicPeriod"/>
            </a:pPr>
            <a:endParaRPr lang="en-US" dirty="0">
              <a:solidFill>
                <a:srgbClr val="006857"/>
              </a:solidFill>
              <a:latin typeface="+mj-lt"/>
            </a:endParaRPr>
          </a:p>
          <a:p>
            <a:pPr marL="342900" lvl="0" indent="-342900">
              <a:buFont typeface="+mj-lt"/>
              <a:buAutoNum type="arabicPeriod"/>
            </a:pPr>
            <a:r>
              <a:rPr lang="en-US" dirty="0">
                <a:solidFill>
                  <a:srgbClr val="006857"/>
                </a:solidFill>
                <a:latin typeface="+mj-lt"/>
              </a:rPr>
              <a:t>Women who are pregnant or breastfeeding, as well as those of reproductive potential unless there is a negative urine pregnancy test on the day of surgery</a:t>
            </a:r>
          </a:p>
          <a:p>
            <a:pPr marL="342900" lvl="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Patients on chronic (longer than the prior 6 months) anticoagulation other than with antiplatelet medications</a:t>
            </a:r>
          </a:p>
          <a:p>
            <a:endParaRPr lang="en-US" dirty="0">
              <a:solidFill>
                <a:srgbClr val="005288"/>
              </a:solidFill>
            </a:endParaRPr>
          </a:p>
          <a:p>
            <a:endParaRPr lang="en-US" sz="1600" dirty="0">
              <a:solidFill>
                <a:srgbClr val="005288"/>
              </a:solidFill>
            </a:endParaRPr>
          </a:p>
        </p:txBody>
      </p:sp>
    </p:spTree>
    <p:extLst>
      <p:ext uri="{BB962C8B-B14F-4D97-AF65-F5344CB8AC3E}">
        <p14:creationId xmlns:p14="http://schemas.microsoft.com/office/powerpoint/2010/main" val="2936038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Eligibility Criteria 3</a:t>
            </a:r>
          </a:p>
        </p:txBody>
      </p:sp>
      <p:sp>
        <p:nvSpPr>
          <p:cNvPr id="3" name="TextBox 2"/>
          <p:cNvSpPr txBox="1"/>
          <p:nvPr/>
        </p:nvSpPr>
        <p:spPr>
          <a:xfrm>
            <a:off x="628650" y="1463683"/>
            <a:ext cx="8412111" cy="4661544"/>
          </a:xfrm>
          <a:prstGeom prst="rect">
            <a:avLst/>
          </a:prstGeom>
          <a:noFill/>
        </p:spPr>
        <p:txBody>
          <a:bodyPr wrap="square" rtlCol="0">
            <a:normAutofit fontScale="92500" lnSpcReduction="10000"/>
          </a:bodyPr>
          <a:lstStyle/>
          <a:p>
            <a:r>
              <a:rPr lang="en-US" sz="2000" b="1" u="sng" dirty="0">
                <a:solidFill>
                  <a:srgbClr val="006857"/>
                </a:solidFill>
                <a:latin typeface="+mj-lt"/>
              </a:rPr>
              <a:t>Exclusion Criteria (cont.):</a:t>
            </a:r>
          </a:p>
          <a:p>
            <a:endParaRPr lang="en-US" sz="1600" b="1" u="sng" dirty="0">
              <a:solidFill>
                <a:srgbClr val="006857"/>
              </a:solidFill>
              <a:latin typeface="+mj-lt"/>
            </a:endParaRPr>
          </a:p>
          <a:p>
            <a:pPr marL="342900" indent="-342900">
              <a:buFont typeface="+mj-lt"/>
              <a:buAutoNum type="arabicPeriod" startAt="6"/>
            </a:pPr>
            <a:r>
              <a:rPr lang="en-US" dirty="0">
                <a:solidFill>
                  <a:srgbClr val="006857"/>
                </a:solidFill>
                <a:latin typeface="+mj-lt"/>
              </a:rPr>
              <a:t>Patients with documented gastrointestinal, cerebral, or other hemorrhage within 3 months of the operation</a:t>
            </a:r>
          </a:p>
          <a:p>
            <a:pPr marL="342900" indent="-342900">
              <a:buFont typeface="+mj-lt"/>
              <a:buAutoNum type="arabicPeriod" startAt="6"/>
            </a:pPr>
            <a:endParaRPr lang="en-US" b="1" u="sng" dirty="0">
              <a:solidFill>
                <a:srgbClr val="006857"/>
              </a:solidFill>
              <a:latin typeface="+mj-lt"/>
            </a:endParaRPr>
          </a:p>
          <a:p>
            <a:pPr marL="342900" indent="-342900">
              <a:buFont typeface="+mj-lt"/>
              <a:buAutoNum type="arabicPeriod" startAt="6"/>
            </a:pPr>
            <a:r>
              <a:rPr lang="en-US" dirty="0">
                <a:solidFill>
                  <a:srgbClr val="006857"/>
                </a:solidFill>
                <a:latin typeface="+mj-lt"/>
              </a:rPr>
              <a:t>Patients with a known diagnosis of defective hemostasis and past history of clinical bleeding requiring transfusion and treatment</a:t>
            </a:r>
          </a:p>
          <a:p>
            <a:pPr marL="342900" indent="-342900">
              <a:buFont typeface="+mj-lt"/>
              <a:buAutoNum type="arabicPeriod" startAt="6"/>
            </a:pPr>
            <a:endParaRPr lang="en-US" b="1" u="sng" dirty="0">
              <a:solidFill>
                <a:srgbClr val="006857"/>
              </a:solidFill>
              <a:latin typeface="+mj-lt"/>
            </a:endParaRPr>
          </a:p>
          <a:p>
            <a:pPr marL="342900" indent="-342900">
              <a:buFont typeface="+mj-lt"/>
              <a:buAutoNum type="arabicPeriod" startAt="6"/>
            </a:pPr>
            <a:r>
              <a:rPr lang="en-US" dirty="0">
                <a:solidFill>
                  <a:srgbClr val="006857"/>
                </a:solidFill>
                <a:latin typeface="+mj-lt"/>
              </a:rPr>
              <a:t>Patients who have had an operative procedure involving the eye, ear, or central nervous system within one month</a:t>
            </a:r>
          </a:p>
          <a:p>
            <a:pPr marL="342900" indent="-342900">
              <a:buFont typeface="+mj-lt"/>
              <a:buAutoNum type="arabicPeriod" startAt="6"/>
            </a:pPr>
            <a:endParaRPr lang="en-US" b="1" u="sng" dirty="0">
              <a:solidFill>
                <a:srgbClr val="006857"/>
              </a:solidFill>
              <a:latin typeface="+mj-lt"/>
            </a:endParaRPr>
          </a:p>
          <a:p>
            <a:pPr marL="342900" indent="-342900">
              <a:buFont typeface="+mj-lt"/>
              <a:buAutoNum type="arabicPeriod" startAt="6"/>
            </a:pPr>
            <a:r>
              <a:rPr lang="en-US" dirty="0">
                <a:solidFill>
                  <a:srgbClr val="006857"/>
                </a:solidFill>
                <a:latin typeface="+mj-lt"/>
              </a:rPr>
              <a:t>Patients with severe uncontrolled hypertension with systolic BP &gt; 220mmHg or diastolic BP &gt; 120mmHg</a:t>
            </a:r>
          </a:p>
          <a:p>
            <a:pPr marL="342900" indent="-342900">
              <a:buFont typeface="+mj-lt"/>
              <a:buAutoNum type="arabicPeriod" startAt="6"/>
            </a:pPr>
            <a:endParaRPr lang="en-US" b="1" u="sng" dirty="0">
              <a:solidFill>
                <a:srgbClr val="006857"/>
              </a:solidFill>
              <a:latin typeface="+mj-lt"/>
            </a:endParaRPr>
          </a:p>
          <a:p>
            <a:pPr marL="342900" indent="-342900">
              <a:buFont typeface="+mj-lt"/>
              <a:buAutoNum type="arabicPeriod" startAt="6"/>
            </a:pPr>
            <a:r>
              <a:rPr lang="en-US" dirty="0">
                <a:solidFill>
                  <a:srgbClr val="006857"/>
                </a:solidFill>
                <a:latin typeface="+mj-lt"/>
              </a:rPr>
              <a:t>Patients with an absolute body weight of less than 41 kilograms (90.4 </a:t>
            </a:r>
            <a:r>
              <a:rPr lang="en-US" dirty="0" err="1">
                <a:solidFill>
                  <a:srgbClr val="006857"/>
                </a:solidFill>
                <a:latin typeface="+mj-lt"/>
              </a:rPr>
              <a:t>lbs</a:t>
            </a:r>
            <a:r>
              <a:rPr lang="en-US" dirty="0">
                <a:solidFill>
                  <a:srgbClr val="006857"/>
                </a:solidFill>
                <a:latin typeface="+mj-lt"/>
              </a:rPr>
              <a:t>) at baseline visit</a:t>
            </a:r>
          </a:p>
          <a:p>
            <a:pPr marL="342900" indent="-342900">
              <a:buFont typeface="+mj-lt"/>
              <a:buAutoNum type="arabicPeriod" startAt="6"/>
            </a:pPr>
            <a:endParaRPr lang="en-US" b="1" u="sng" dirty="0">
              <a:solidFill>
                <a:srgbClr val="006857"/>
              </a:solidFill>
              <a:latin typeface="+mj-lt"/>
            </a:endParaRPr>
          </a:p>
          <a:p>
            <a:pPr marL="342900" indent="-342900">
              <a:buFont typeface="+mj-lt"/>
              <a:buAutoNum type="arabicPeriod" startAt="6"/>
            </a:pPr>
            <a:r>
              <a:rPr lang="en-US" dirty="0">
                <a:solidFill>
                  <a:srgbClr val="006857"/>
                </a:solidFill>
                <a:latin typeface="+mj-lt"/>
              </a:rPr>
              <a:t>Vulnerable patient populations including prisoners and institutionalized individuals</a:t>
            </a:r>
            <a:endParaRPr lang="en-US" b="1" u="sng" dirty="0">
              <a:solidFill>
                <a:srgbClr val="006857"/>
              </a:solidFill>
              <a:latin typeface="+mj-lt"/>
            </a:endParaRPr>
          </a:p>
          <a:p>
            <a:endParaRPr lang="en-US" sz="1600" dirty="0"/>
          </a:p>
          <a:p>
            <a:endParaRPr lang="en-US" sz="1600" dirty="0"/>
          </a:p>
        </p:txBody>
      </p:sp>
    </p:spTree>
    <p:extLst>
      <p:ext uri="{BB962C8B-B14F-4D97-AF65-F5344CB8AC3E}">
        <p14:creationId xmlns:p14="http://schemas.microsoft.com/office/powerpoint/2010/main" val="2388770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Risks</a:t>
            </a:r>
          </a:p>
        </p:txBody>
      </p:sp>
      <p:sp>
        <p:nvSpPr>
          <p:cNvPr id="3" name="TextBox 2"/>
          <p:cNvSpPr txBox="1"/>
          <p:nvPr/>
        </p:nvSpPr>
        <p:spPr>
          <a:xfrm>
            <a:off x="593558" y="1556084"/>
            <a:ext cx="8325853" cy="5078313"/>
          </a:xfrm>
          <a:prstGeom prst="rect">
            <a:avLst/>
          </a:prstGeom>
          <a:noFill/>
        </p:spPr>
        <p:txBody>
          <a:bodyPr wrap="square" rtlCol="0">
            <a:spAutoFit/>
          </a:bodyPr>
          <a:lstStyle/>
          <a:p>
            <a:r>
              <a:rPr lang="en-US" dirty="0">
                <a:solidFill>
                  <a:srgbClr val="006857"/>
                </a:solidFill>
                <a:latin typeface="+mj-lt"/>
              </a:rPr>
              <a:t>Risks to human subjects in this trial include any and all of those typically experienced in the course of “standard of care” treatment and prophylaxis for venous thromboembolism after total hip or knee replacement. There are no experimental drugs or treatment regimens involved in this trial, and so there are no risks associated with any experimental interventions.</a:t>
            </a:r>
          </a:p>
          <a:p>
            <a:endParaRPr lang="en-US" dirty="0">
              <a:solidFill>
                <a:srgbClr val="006857"/>
              </a:solidFill>
              <a:latin typeface="+mj-lt"/>
            </a:endParaRPr>
          </a:p>
          <a:p>
            <a:pPr marL="285750" indent="-285750">
              <a:buFont typeface="Arial" panose="020B0604020202020204" pitchFamily="34" charset="0"/>
              <a:buChar char="•"/>
            </a:pPr>
            <a:r>
              <a:rPr lang="en-US" dirty="0">
                <a:solidFill>
                  <a:srgbClr val="006857"/>
                </a:solidFill>
                <a:latin typeface="+mj-lt"/>
              </a:rPr>
              <a:t>Randomization Risks: Patients will be assigned by chance and may receive treatment that proves to be less effective or to have more or fewer side effect that the other study treatments or other available treatments. </a:t>
            </a:r>
          </a:p>
          <a:p>
            <a:pPr marL="742950" lvl="1" indent="-285750">
              <a:buFont typeface="Arial" panose="020B0604020202020204" pitchFamily="34" charset="0"/>
              <a:buChar char="•"/>
            </a:pPr>
            <a:endParaRPr lang="en-US" dirty="0">
              <a:solidFill>
                <a:srgbClr val="006857"/>
              </a:solidFill>
              <a:latin typeface="+mj-lt"/>
            </a:endParaRPr>
          </a:p>
          <a:p>
            <a:pPr marL="285750" indent="-285750">
              <a:buFont typeface="Arial" panose="020B0604020202020204" pitchFamily="34" charset="0"/>
              <a:buChar char="•"/>
            </a:pPr>
            <a:r>
              <a:rPr lang="en-US" dirty="0">
                <a:solidFill>
                  <a:srgbClr val="006857"/>
                </a:solidFill>
                <a:latin typeface="+mj-lt"/>
              </a:rPr>
              <a:t>Confidentiality Risks: loss of confidentiality of PHI.</a:t>
            </a:r>
          </a:p>
          <a:p>
            <a:pPr marL="285750" indent="-285750">
              <a:buFont typeface="Arial" panose="020B0604020202020204" pitchFamily="34" charset="0"/>
              <a:buChar char="•"/>
            </a:pPr>
            <a:endParaRPr lang="en-US" dirty="0">
              <a:solidFill>
                <a:srgbClr val="006857"/>
              </a:solidFill>
              <a:latin typeface="+mj-lt"/>
            </a:endParaRPr>
          </a:p>
          <a:p>
            <a:pPr marL="285750" indent="-285750">
              <a:buFont typeface="Arial" panose="020B0604020202020204" pitchFamily="34" charset="0"/>
              <a:buChar char="•"/>
            </a:pPr>
            <a:r>
              <a:rPr lang="en-US" dirty="0">
                <a:solidFill>
                  <a:srgbClr val="006857"/>
                </a:solidFill>
                <a:latin typeface="+mj-lt"/>
              </a:rPr>
              <a:t>Pregnancy Risks: it is unknown whether the study drugs will affect mother’s milk or an unborn fetus. </a:t>
            </a:r>
          </a:p>
          <a:p>
            <a:pPr marL="285750" indent="-285750">
              <a:buFont typeface="Arial" panose="020B0604020202020204" pitchFamily="34" charset="0"/>
              <a:buChar char="•"/>
            </a:pPr>
            <a:endParaRPr lang="en-US" dirty="0">
              <a:solidFill>
                <a:srgbClr val="006857"/>
              </a:solidFill>
              <a:latin typeface="+mj-lt"/>
            </a:endParaRPr>
          </a:p>
          <a:p>
            <a:pPr marL="285750" indent="-285750">
              <a:buFont typeface="Arial" panose="020B0604020202020204" pitchFamily="34" charset="0"/>
              <a:buChar char="•"/>
            </a:pPr>
            <a:r>
              <a:rPr lang="en-US" dirty="0">
                <a:solidFill>
                  <a:srgbClr val="006857"/>
                </a:solidFill>
                <a:latin typeface="+mj-lt"/>
              </a:rPr>
              <a:t>Unknown risks</a:t>
            </a:r>
          </a:p>
          <a:p>
            <a:pPr marL="285750" indent="-2857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640697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Risks 2</a:t>
            </a:r>
          </a:p>
        </p:txBody>
      </p:sp>
      <p:sp>
        <p:nvSpPr>
          <p:cNvPr id="3" name="TextBox 2"/>
          <p:cNvSpPr txBox="1"/>
          <p:nvPr/>
        </p:nvSpPr>
        <p:spPr>
          <a:xfrm>
            <a:off x="473242" y="1299410"/>
            <a:ext cx="8213558" cy="507831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6857"/>
                </a:solidFill>
                <a:latin typeface="+mj-lt"/>
              </a:rPr>
              <a:t>Medication Risks: Each of the anticoagulants carries a risk of bleeding, reoperation to evacuate a hematoma from the incision, and secondary infection of the hematoma</a:t>
            </a:r>
          </a:p>
          <a:p>
            <a:endParaRPr lang="en-US" dirty="0">
              <a:solidFill>
                <a:srgbClr val="006857"/>
              </a:solidFill>
              <a:latin typeface="+mj-lt"/>
            </a:endParaRPr>
          </a:p>
          <a:p>
            <a:endParaRPr lang="en-US" dirty="0">
              <a:solidFill>
                <a:srgbClr val="006857"/>
              </a:solidFill>
              <a:latin typeface="+mj-lt"/>
            </a:endParaRPr>
          </a:p>
          <a:p>
            <a:endParaRPr lang="en-US" dirty="0">
              <a:solidFill>
                <a:srgbClr val="006857"/>
              </a:solidFill>
              <a:latin typeface="+mj-lt"/>
            </a:endParaRPr>
          </a:p>
          <a:p>
            <a:endParaRPr lang="en-US" dirty="0">
              <a:solidFill>
                <a:srgbClr val="006857"/>
              </a:solidFill>
              <a:latin typeface="+mj-lt"/>
            </a:endParaRPr>
          </a:p>
          <a:p>
            <a:endParaRPr lang="en-US" dirty="0">
              <a:solidFill>
                <a:srgbClr val="006857"/>
              </a:solidFill>
              <a:latin typeface="+mj-lt"/>
            </a:endParaRPr>
          </a:p>
          <a:p>
            <a:pPr marL="742950" lvl="1" indent="-285750">
              <a:buFont typeface="Arial" panose="020B0604020202020204" pitchFamily="34" charset="0"/>
              <a:buChar char="•"/>
            </a:pPr>
            <a:r>
              <a:rPr lang="en-US" dirty="0">
                <a:solidFill>
                  <a:srgbClr val="006857"/>
                </a:solidFill>
                <a:latin typeface="+mj-lt"/>
              </a:rPr>
              <a:t>Aspirin: may cause gastritis and intestinal bleeding may result, or patients may develop an allergy to aspirin that interferes with breathing</a:t>
            </a:r>
          </a:p>
          <a:p>
            <a:pPr lvl="1"/>
            <a:endParaRPr lang="en-US" dirty="0">
              <a:solidFill>
                <a:srgbClr val="006857"/>
              </a:solidFill>
              <a:latin typeface="+mj-lt"/>
            </a:endParaRPr>
          </a:p>
          <a:p>
            <a:pPr marL="742950" lvl="1" indent="-285750">
              <a:buFont typeface="Arial" panose="020B0604020202020204" pitchFamily="34" charset="0"/>
              <a:buChar char="•"/>
            </a:pPr>
            <a:r>
              <a:rPr lang="en-US" dirty="0">
                <a:solidFill>
                  <a:srgbClr val="006857"/>
                </a:solidFill>
                <a:latin typeface="+mj-lt"/>
              </a:rPr>
              <a:t>Warfarin: Warfarin may accumulate in patients who have liver disease or result in an idiosyncratic reaction with elevation of the INR and may require reversal</a:t>
            </a:r>
          </a:p>
          <a:p>
            <a:pPr lvl="1"/>
            <a:endParaRPr lang="en-US" dirty="0">
              <a:solidFill>
                <a:srgbClr val="006857"/>
              </a:solidFill>
              <a:latin typeface="+mj-lt"/>
            </a:endParaRPr>
          </a:p>
          <a:p>
            <a:pPr marL="742950" lvl="1" indent="-285750">
              <a:buFont typeface="Arial" panose="020B0604020202020204" pitchFamily="34" charset="0"/>
              <a:buChar char="•"/>
            </a:pPr>
            <a:r>
              <a:rPr lang="en-US" dirty="0">
                <a:solidFill>
                  <a:srgbClr val="006857"/>
                </a:solidFill>
                <a:latin typeface="+mj-lt"/>
              </a:rPr>
              <a:t>Rivaroxaban: Rivaroxaban may accumulate in patients who have kidney disease and may require reversal</a:t>
            </a:r>
          </a:p>
          <a:p>
            <a:endParaRPr lang="en-US" dirty="0"/>
          </a:p>
        </p:txBody>
      </p:sp>
      <p:graphicFrame>
        <p:nvGraphicFramePr>
          <p:cNvPr id="5" name="Table 4" descr="The table lists the risks of reoperation for bleeding, and pulmonary embolism, for aspirin, warfarin, and rivaroxaban." title="Medication Risks table"/>
          <p:cNvGraphicFramePr>
            <a:graphicFrameLocks noGrp="1"/>
          </p:cNvGraphicFramePr>
          <p:nvPr/>
        </p:nvGraphicFramePr>
        <p:xfrm>
          <a:off x="2232444" y="2236096"/>
          <a:ext cx="4610808" cy="1200279"/>
        </p:xfrm>
        <a:graphic>
          <a:graphicData uri="http://schemas.openxmlformats.org/drawingml/2006/table">
            <a:tbl>
              <a:tblPr firstRow="1" firstCol="1" bandRow="1">
                <a:tableStyleId>{5C22544A-7EE6-4342-B048-85BDC9FD1C3A}</a:tableStyleId>
              </a:tblPr>
              <a:tblGrid>
                <a:gridCol w="1388895">
                  <a:extLst>
                    <a:ext uri="{9D8B030D-6E8A-4147-A177-3AD203B41FA5}">
                      <a16:colId xmlns:a16="http://schemas.microsoft.com/office/drawing/2014/main" val="20000"/>
                    </a:ext>
                  </a:extLst>
                </a:gridCol>
                <a:gridCol w="1614994">
                  <a:extLst>
                    <a:ext uri="{9D8B030D-6E8A-4147-A177-3AD203B41FA5}">
                      <a16:colId xmlns:a16="http://schemas.microsoft.com/office/drawing/2014/main" val="20001"/>
                    </a:ext>
                  </a:extLst>
                </a:gridCol>
                <a:gridCol w="1606919">
                  <a:extLst>
                    <a:ext uri="{9D8B030D-6E8A-4147-A177-3AD203B41FA5}">
                      <a16:colId xmlns:a16="http://schemas.microsoft.com/office/drawing/2014/main" val="20002"/>
                    </a:ext>
                  </a:extLst>
                </a:gridCol>
              </a:tblGrid>
              <a:tr h="480111">
                <a:tc>
                  <a:txBody>
                    <a:bodyPr/>
                    <a:lstStyle/>
                    <a:p>
                      <a:pPr algn="ctr"/>
                      <a:r>
                        <a:rPr lang="en-US" sz="1200">
                          <a:effectLst/>
                        </a:rPr>
                        <a:t>Medication</a:t>
                      </a:r>
                      <a:endParaRPr lang="en-US" sz="1000">
                        <a:effectLst/>
                        <a:latin typeface="Times New Roman" panose="02020603050405020304" pitchFamily="18" charset="0"/>
                      </a:endParaRPr>
                    </a:p>
                  </a:txBody>
                  <a:tcPr marL="68580" marR="68580" marT="0" marB="0"/>
                </a:tc>
                <a:tc>
                  <a:txBody>
                    <a:bodyPr/>
                    <a:lstStyle/>
                    <a:p>
                      <a:pPr algn="ctr"/>
                      <a:r>
                        <a:rPr lang="en-US" sz="1200" dirty="0">
                          <a:effectLst/>
                        </a:rPr>
                        <a:t>Reoperation for Bleeding</a:t>
                      </a:r>
                      <a:endParaRPr lang="en-US" sz="1000" dirty="0">
                        <a:effectLst/>
                        <a:latin typeface="Times New Roman" panose="02020603050405020304" pitchFamily="18" charset="0"/>
                      </a:endParaRPr>
                    </a:p>
                  </a:txBody>
                  <a:tcPr marL="68580" marR="68580" marT="0" marB="0"/>
                </a:tc>
                <a:tc>
                  <a:txBody>
                    <a:bodyPr/>
                    <a:lstStyle/>
                    <a:p>
                      <a:pPr algn="ctr"/>
                      <a:r>
                        <a:rPr lang="en-US" sz="1200">
                          <a:effectLst/>
                        </a:rPr>
                        <a:t>Pulmonary Embolism</a:t>
                      </a:r>
                      <a:endParaRPr lang="en-US" sz="1000">
                        <a:effectLst/>
                        <a:latin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40056">
                <a:tc>
                  <a:txBody>
                    <a:bodyPr/>
                    <a:lstStyle/>
                    <a:p>
                      <a:r>
                        <a:rPr lang="en-US" sz="1200">
                          <a:effectLst/>
                        </a:rPr>
                        <a:t>Aspirin</a:t>
                      </a:r>
                      <a:endParaRPr lang="en-US" sz="1000">
                        <a:effectLst/>
                        <a:latin typeface="Times New Roman" panose="02020603050405020304" pitchFamily="18" charset="0"/>
                      </a:endParaRPr>
                    </a:p>
                  </a:txBody>
                  <a:tcPr marL="68580" marR="68580" marT="0" marB="0"/>
                </a:tc>
                <a:tc>
                  <a:txBody>
                    <a:bodyPr/>
                    <a:lstStyle/>
                    <a:p>
                      <a:r>
                        <a:rPr lang="en-US" sz="1200">
                          <a:effectLst/>
                        </a:rPr>
                        <a:t>1 in 500 (0.2%)</a:t>
                      </a:r>
                      <a:endParaRPr lang="en-US" sz="1000">
                        <a:effectLst/>
                        <a:latin typeface="Times New Roman" panose="02020603050405020304" pitchFamily="18" charset="0"/>
                      </a:endParaRPr>
                    </a:p>
                  </a:txBody>
                  <a:tcPr marL="68580" marR="68580" marT="0" marB="0"/>
                </a:tc>
                <a:tc>
                  <a:txBody>
                    <a:bodyPr/>
                    <a:lstStyle/>
                    <a:p>
                      <a:r>
                        <a:rPr lang="en-US" sz="1200">
                          <a:effectLst/>
                        </a:rPr>
                        <a:t>1 in 50 (2.0%)</a:t>
                      </a:r>
                      <a:endParaRPr lang="en-US" sz="1000">
                        <a:effectLst/>
                        <a:latin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40056">
                <a:tc>
                  <a:txBody>
                    <a:bodyPr/>
                    <a:lstStyle/>
                    <a:p>
                      <a:r>
                        <a:rPr lang="en-US" sz="1200">
                          <a:effectLst/>
                        </a:rPr>
                        <a:t>Warfarin</a:t>
                      </a:r>
                      <a:endParaRPr lang="en-US" sz="1000">
                        <a:effectLst/>
                        <a:latin typeface="Times New Roman" panose="02020603050405020304" pitchFamily="18" charset="0"/>
                      </a:endParaRPr>
                    </a:p>
                  </a:txBody>
                  <a:tcPr marL="68580" marR="68580" marT="0" marB="0"/>
                </a:tc>
                <a:tc>
                  <a:txBody>
                    <a:bodyPr/>
                    <a:lstStyle/>
                    <a:p>
                      <a:r>
                        <a:rPr lang="en-US" sz="1200">
                          <a:effectLst/>
                        </a:rPr>
                        <a:t>1 in 100 (1.0%)</a:t>
                      </a:r>
                      <a:endParaRPr lang="en-US" sz="1000">
                        <a:effectLst/>
                        <a:latin typeface="Times New Roman" panose="02020603050405020304" pitchFamily="18" charset="0"/>
                      </a:endParaRPr>
                    </a:p>
                  </a:txBody>
                  <a:tcPr marL="68580" marR="68580" marT="0" marB="0"/>
                </a:tc>
                <a:tc>
                  <a:txBody>
                    <a:bodyPr/>
                    <a:lstStyle/>
                    <a:p>
                      <a:r>
                        <a:rPr lang="en-US" sz="1200">
                          <a:effectLst/>
                        </a:rPr>
                        <a:t>1 in 100 (1.0%)</a:t>
                      </a:r>
                      <a:endParaRPr lang="en-US" sz="1000">
                        <a:effectLst/>
                        <a:latin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40056">
                <a:tc>
                  <a:txBody>
                    <a:bodyPr/>
                    <a:lstStyle/>
                    <a:p>
                      <a:r>
                        <a:rPr lang="en-US" sz="1200">
                          <a:effectLst/>
                        </a:rPr>
                        <a:t>Rivaroxaban</a:t>
                      </a:r>
                      <a:endParaRPr lang="en-US" sz="1000">
                        <a:effectLst/>
                        <a:latin typeface="Times New Roman" panose="02020603050405020304" pitchFamily="18" charset="0"/>
                      </a:endParaRPr>
                    </a:p>
                  </a:txBody>
                  <a:tcPr marL="68580" marR="68580" marT="0" marB="0"/>
                </a:tc>
                <a:tc>
                  <a:txBody>
                    <a:bodyPr/>
                    <a:lstStyle/>
                    <a:p>
                      <a:r>
                        <a:rPr lang="en-US" sz="1200" dirty="0">
                          <a:solidFill>
                            <a:srgbClr val="005288"/>
                          </a:solidFill>
                          <a:effectLst/>
                        </a:rPr>
                        <a:t>1 in 20 (5.0%)</a:t>
                      </a:r>
                      <a:endParaRPr lang="en-US" sz="1000" dirty="0">
                        <a:solidFill>
                          <a:srgbClr val="005288"/>
                        </a:solidFill>
                        <a:effectLst/>
                        <a:latin typeface="Times New Roman" panose="02020603050405020304" pitchFamily="18" charset="0"/>
                      </a:endParaRPr>
                    </a:p>
                  </a:txBody>
                  <a:tcPr marL="68580" marR="68580" marT="0" marB="0"/>
                </a:tc>
                <a:tc>
                  <a:txBody>
                    <a:bodyPr/>
                    <a:lstStyle/>
                    <a:p>
                      <a:r>
                        <a:rPr lang="en-US" sz="1200" dirty="0">
                          <a:effectLst/>
                        </a:rPr>
                        <a:t>1 in 200 (0.5%)</a:t>
                      </a:r>
                      <a:endParaRPr lang="en-US" sz="1000" dirty="0">
                        <a:effectLst/>
                        <a:latin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0053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Study Design</a:t>
            </a:r>
          </a:p>
        </p:txBody>
      </p:sp>
      <p:sp>
        <p:nvSpPr>
          <p:cNvPr id="3" name="TextBox 2"/>
          <p:cNvSpPr txBox="1"/>
          <p:nvPr/>
        </p:nvSpPr>
        <p:spPr>
          <a:xfrm>
            <a:off x="630621" y="1529255"/>
            <a:ext cx="8056179" cy="4524315"/>
          </a:xfrm>
          <a:prstGeom prst="rect">
            <a:avLst/>
          </a:prstGeom>
          <a:noFill/>
        </p:spPr>
        <p:txBody>
          <a:bodyPr wrap="square" rtlCol="0">
            <a:spAutoFit/>
          </a:bodyPr>
          <a:lstStyle/>
          <a:p>
            <a:endParaRPr lang="en-US" b="1" u="sng" dirty="0">
              <a:solidFill>
                <a:srgbClr val="005288"/>
              </a:solidFill>
            </a:endParaRPr>
          </a:p>
          <a:p>
            <a:r>
              <a:rPr lang="en-US" dirty="0">
                <a:solidFill>
                  <a:srgbClr val="006857"/>
                </a:solidFill>
                <a:latin typeface="+mj-lt"/>
              </a:rPr>
              <a:t>Total study period will encompass 4 ½ years:</a:t>
            </a:r>
          </a:p>
          <a:p>
            <a:pPr marL="742950" lvl="1" indent="-285750">
              <a:buFont typeface="Arial" panose="020B0604020202020204" pitchFamily="34" charset="0"/>
              <a:buChar char="•"/>
            </a:pPr>
            <a:r>
              <a:rPr lang="en-US" dirty="0">
                <a:solidFill>
                  <a:srgbClr val="006857"/>
                </a:solidFill>
                <a:latin typeface="+mj-lt"/>
              </a:rPr>
              <a:t>6 months of preliminary work</a:t>
            </a:r>
          </a:p>
          <a:p>
            <a:pPr marL="742950" lvl="1" indent="-285750">
              <a:buFont typeface="Arial" panose="020B0604020202020204" pitchFamily="34" charset="0"/>
              <a:buChar char="•"/>
            </a:pPr>
            <a:r>
              <a:rPr lang="en-US" dirty="0">
                <a:solidFill>
                  <a:srgbClr val="006857"/>
                </a:solidFill>
                <a:latin typeface="+mj-lt"/>
              </a:rPr>
              <a:t>3 years of patient enrollment (Start date 12/1/16)</a:t>
            </a:r>
          </a:p>
          <a:p>
            <a:pPr marL="742950" lvl="1" indent="-285750">
              <a:buFont typeface="Arial" panose="020B0604020202020204" pitchFamily="34" charset="0"/>
              <a:buChar char="•"/>
            </a:pPr>
            <a:r>
              <a:rPr lang="en-US" dirty="0">
                <a:solidFill>
                  <a:srgbClr val="006857"/>
                </a:solidFill>
                <a:latin typeface="+mj-lt"/>
              </a:rPr>
              <a:t>6 months trailing follow up after enrollment closure</a:t>
            </a:r>
          </a:p>
          <a:p>
            <a:pPr marL="742950" lvl="1" indent="-285750">
              <a:buFont typeface="Arial" panose="020B0604020202020204" pitchFamily="34" charset="0"/>
              <a:buChar char="•"/>
            </a:pPr>
            <a:r>
              <a:rPr lang="en-US" dirty="0">
                <a:solidFill>
                  <a:srgbClr val="006857"/>
                </a:solidFill>
                <a:latin typeface="+mj-lt"/>
              </a:rPr>
              <a:t>6 months of final data analysis</a:t>
            </a:r>
          </a:p>
          <a:p>
            <a:pPr lvl="1"/>
            <a:r>
              <a:rPr lang="en-US" i="1" dirty="0">
                <a:solidFill>
                  <a:srgbClr val="006857"/>
                </a:solidFill>
                <a:latin typeface="+mj-lt"/>
              </a:rPr>
              <a:t>*recruitment period has been extended and is currently expected to continue </a:t>
            </a:r>
            <a:r>
              <a:rPr lang="en-US" i="1">
                <a:solidFill>
                  <a:srgbClr val="006857"/>
                </a:solidFill>
                <a:latin typeface="+mj-lt"/>
              </a:rPr>
              <a:t>until summer 2023</a:t>
            </a:r>
            <a:r>
              <a:rPr lang="en-US" i="1" dirty="0">
                <a:solidFill>
                  <a:srgbClr val="006857"/>
                </a:solidFill>
                <a:latin typeface="+mj-lt"/>
              </a:rPr>
              <a:t>*</a:t>
            </a:r>
          </a:p>
          <a:p>
            <a:endParaRPr lang="en-US" dirty="0">
              <a:solidFill>
                <a:srgbClr val="006857"/>
              </a:solidFill>
              <a:latin typeface="+mj-lt"/>
            </a:endParaRPr>
          </a:p>
          <a:p>
            <a:r>
              <a:rPr lang="en-US" b="1" dirty="0">
                <a:solidFill>
                  <a:srgbClr val="006857"/>
                </a:solidFill>
                <a:latin typeface="+mj-lt"/>
              </a:rPr>
              <a:t>Enrollment Goals:</a:t>
            </a:r>
          </a:p>
          <a:p>
            <a:pPr marL="742950" lvl="1" indent="-285750">
              <a:buFont typeface="Arial" panose="020B0604020202020204" pitchFamily="34" charset="0"/>
              <a:buChar char="•"/>
            </a:pPr>
            <a:r>
              <a:rPr lang="en-US" dirty="0">
                <a:solidFill>
                  <a:srgbClr val="006857"/>
                </a:solidFill>
                <a:latin typeface="+mj-lt"/>
              </a:rPr>
              <a:t>Approximately 20,000 patients enrolled nationwide</a:t>
            </a:r>
          </a:p>
          <a:p>
            <a:pPr marL="1200150" lvl="2" indent="-285750">
              <a:buFont typeface="Arial" panose="020B0604020202020204" pitchFamily="34" charset="0"/>
              <a:buChar char="•"/>
            </a:pPr>
            <a:r>
              <a:rPr lang="en-US" dirty="0">
                <a:solidFill>
                  <a:srgbClr val="006857"/>
                </a:solidFill>
                <a:latin typeface="+mj-lt"/>
              </a:rPr>
              <a:t>1,000 patients per site (and continuing until overall study enrollment goal is met)</a:t>
            </a:r>
          </a:p>
          <a:p>
            <a:pPr marL="1657350" lvl="3" indent="-285750">
              <a:buFont typeface="Arial" panose="020B0604020202020204" pitchFamily="34" charset="0"/>
              <a:buChar char="•"/>
            </a:pPr>
            <a:r>
              <a:rPr lang="en-US" dirty="0">
                <a:solidFill>
                  <a:srgbClr val="006857"/>
                </a:solidFill>
                <a:latin typeface="+mj-lt"/>
              </a:rPr>
              <a:t>Approximately 333 patients per year; 7 patients per week</a:t>
            </a:r>
          </a:p>
          <a:p>
            <a:endParaRPr lang="en-US" b="1" u="sng" dirty="0">
              <a:solidFill>
                <a:srgbClr val="005288"/>
              </a:solidFill>
            </a:endParaRPr>
          </a:p>
          <a:p>
            <a:endParaRPr lang="en-US" dirty="0">
              <a:solidFill>
                <a:srgbClr val="005288"/>
              </a:solidFill>
            </a:endParaRPr>
          </a:p>
        </p:txBody>
      </p:sp>
    </p:spTree>
    <p:extLst>
      <p:ext uri="{BB962C8B-B14F-4D97-AF65-F5344CB8AC3E}">
        <p14:creationId xmlns:p14="http://schemas.microsoft.com/office/powerpoint/2010/main" val="3657864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Recruitment Plan</a:t>
            </a:r>
          </a:p>
        </p:txBody>
      </p:sp>
      <p:sp>
        <p:nvSpPr>
          <p:cNvPr id="3" name="Content Placeholder 2"/>
          <p:cNvSpPr>
            <a:spLocks noGrp="1"/>
          </p:cNvSpPr>
          <p:nvPr>
            <p:ph idx="4294967295"/>
          </p:nvPr>
        </p:nvSpPr>
        <p:spPr>
          <a:xfrm>
            <a:off x="642938" y="1546225"/>
            <a:ext cx="8501062" cy="4535488"/>
          </a:xfrm>
        </p:spPr>
        <p:txBody>
          <a:bodyPr>
            <a:normAutofit fontScale="92500" lnSpcReduction="20000"/>
          </a:bodyPr>
          <a:lstStyle/>
          <a:p>
            <a:pPr>
              <a:spcBef>
                <a:spcPts val="1800"/>
              </a:spcBef>
            </a:pPr>
            <a:r>
              <a:rPr lang="en-US" u="sng" spc="-10" dirty="0">
                <a:solidFill>
                  <a:srgbClr val="006857"/>
                </a:solidFill>
                <a:latin typeface="+mj-lt"/>
              </a:rPr>
              <a:t>The </a:t>
            </a:r>
            <a:r>
              <a:rPr lang="en-US" b="1" i="1" u="sng" spc="-10" dirty="0">
                <a:solidFill>
                  <a:srgbClr val="006857"/>
                </a:solidFill>
                <a:latin typeface="+mj-lt"/>
              </a:rPr>
              <a:t>ESSENTIAL</a:t>
            </a:r>
            <a:r>
              <a:rPr lang="en-US" u="sng" spc="-10" dirty="0">
                <a:solidFill>
                  <a:srgbClr val="006857"/>
                </a:solidFill>
                <a:latin typeface="+mj-lt"/>
              </a:rPr>
              <a:t> ingredient for success</a:t>
            </a:r>
            <a:r>
              <a:rPr lang="is-IS" u="sng" spc="-10" dirty="0">
                <a:solidFill>
                  <a:srgbClr val="006857"/>
                </a:solidFill>
                <a:latin typeface="+mj-lt"/>
              </a:rPr>
              <a:t>…</a:t>
            </a:r>
            <a:endParaRPr lang="en-US" u="sng" dirty="0">
              <a:solidFill>
                <a:srgbClr val="006857"/>
              </a:solidFill>
              <a:latin typeface="+mj-lt"/>
            </a:endParaRPr>
          </a:p>
          <a:p>
            <a:pPr>
              <a:spcBef>
                <a:spcPts val="1800"/>
              </a:spcBef>
            </a:pPr>
            <a:r>
              <a:rPr lang="en-US" dirty="0">
                <a:solidFill>
                  <a:srgbClr val="006857"/>
                </a:solidFill>
                <a:latin typeface="+mj-lt"/>
              </a:rPr>
              <a:t>While we ALL have our biases about preferred VTE prophylaxis after THA and TKA, NONE of us have a valid evidenced-based answer. </a:t>
            </a:r>
          </a:p>
          <a:p>
            <a:pPr>
              <a:spcBef>
                <a:spcPts val="1800"/>
              </a:spcBef>
            </a:pPr>
            <a:r>
              <a:rPr lang="en-US" dirty="0">
                <a:solidFill>
                  <a:srgbClr val="006857"/>
                </a:solidFill>
                <a:latin typeface="+mj-lt"/>
              </a:rPr>
              <a:t>Participation in this trial is predicated on your ability to leave your inherent bias at the door, and genuinely attempt to enroll every patient who meets eligibility criteria for randomization, even if stratified to only two drugs.</a:t>
            </a:r>
          </a:p>
          <a:p>
            <a:pPr>
              <a:spcBef>
                <a:spcPts val="1800"/>
              </a:spcBef>
            </a:pPr>
            <a:r>
              <a:rPr lang="en-US" dirty="0">
                <a:solidFill>
                  <a:srgbClr val="006857"/>
                </a:solidFill>
                <a:latin typeface="+mj-lt"/>
              </a:rPr>
              <a:t>We </a:t>
            </a:r>
            <a:r>
              <a:rPr lang="en-US" b="1" i="1" dirty="0">
                <a:solidFill>
                  <a:srgbClr val="006857"/>
                </a:solidFill>
                <a:latin typeface="+mj-lt"/>
              </a:rPr>
              <a:t>NEED</a:t>
            </a:r>
            <a:r>
              <a:rPr lang="en-US" dirty="0">
                <a:solidFill>
                  <a:srgbClr val="006857"/>
                </a:solidFill>
                <a:latin typeface="+mj-lt"/>
              </a:rPr>
              <a:t> the commitment of </a:t>
            </a:r>
            <a:r>
              <a:rPr lang="en-US" b="1" i="1" dirty="0">
                <a:solidFill>
                  <a:srgbClr val="006857"/>
                </a:solidFill>
                <a:latin typeface="+mj-lt"/>
              </a:rPr>
              <a:t>EVERY</a:t>
            </a:r>
            <a:r>
              <a:rPr lang="en-US" dirty="0">
                <a:solidFill>
                  <a:srgbClr val="006857"/>
                </a:solidFill>
                <a:latin typeface="+mj-lt"/>
              </a:rPr>
              <a:t> participating surgeon to recruit </a:t>
            </a:r>
            <a:r>
              <a:rPr lang="en-US" b="1" i="1" dirty="0">
                <a:solidFill>
                  <a:srgbClr val="006857"/>
                </a:solidFill>
                <a:latin typeface="+mj-lt"/>
              </a:rPr>
              <a:t>EVERY</a:t>
            </a:r>
            <a:r>
              <a:rPr lang="en-US" dirty="0">
                <a:solidFill>
                  <a:srgbClr val="006857"/>
                </a:solidFill>
                <a:latin typeface="+mj-lt"/>
              </a:rPr>
              <a:t> eligible patient into the trial.  </a:t>
            </a:r>
            <a:r>
              <a:rPr lang="en-US" b="1" i="1" dirty="0">
                <a:solidFill>
                  <a:srgbClr val="006857"/>
                </a:solidFill>
                <a:latin typeface="+mj-lt"/>
              </a:rPr>
              <a:t>We must eliminate personal subjective selection bias.</a:t>
            </a:r>
          </a:p>
          <a:p>
            <a:pPr>
              <a:spcBef>
                <a:spcPts val="1800"/>
              </a:spcBef>
            </a:pPr>
            <a:endParaRPr lang="en-US" sz="2800" dirty="0"/>
          </a:p>
        </p:txBody>
      </p:sp>
    </p:spTree>
    <p:extLst>
      <p:ext uri="{BB962C8B-B14F-4D97-AF65-F5344CB8AC3E}">
        <p14:creationId xmlns:p14="http://schemas.microsoft.com/office/powerpoint/2010/main" val="902038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spc="-10" dirty="0"/>
              <a:t>PEPPER Recruitment</a:t>
            </a:r>
            <a:endParaRPr lang="en-US" sz="3600" dirty="0"/>
          </a:p>
        </p:txBody>
      </p:sp>
      <p:sp>
        <p:nvSpPr>
          <p:cNvPr id="3" name="Content Placeholder 2"/>
          <p:cNvSpPr>
            <a:spLocks noGrp="1"/>
          </p:cNvSpPr>
          <p:nvPr>
            <p:ph idx="4294967295"/>
          </p:nvPr>
        </p:nvSpPr>
        <p:spPr>
          <a:xfrm>
            <a:off x="628650" y="1776413"/>
            <a:ext cx="7600950" cy="4535487"/>
          </a:xfrm>
        </p:spPr>
        <p:txBody>
          <a:bodyPr>
            <a:normAutofit/>
          </a:bodyPr>
          <a:lstStyle/>
          <a:p>
            <a:pPr marL="457200" indent="-457200">
              <a:spcBef>
                <a:spcPts val="1800"/>
              </a:spcBef>
              <a:buAutoNum type="arabicPeriod"/>
            </a:pPr>
            <a:r>
              <a:rPr lang="en-US" sz="2800" dirty="0">
                <a:solidFill>
                  <a:srgbClr val="006857"/>
                </a:solidFill>
                <a:latin typeface="+mj-lt"/>
              </a:rPr>
              <a:t>Initial Discussion with Surgeon</a:t>
            </a:r>
          </a:p>
          <a:p>
            <a:pPr marL="457200" indent="-457200">
              <a:spcBef>
                <a:spcPts val="1800"/>
              </a:spcBef>
              <a:buAutoNum type="arabicPeriod"/>
            </a:pPr>
            <a:r>
              <a:rPr lang="en-US" dirty="0">
                <a:solidFill>
                  <a:srgbClr val="006857"/>
                </a:solidFill>
                <a:latin typeface="+mj-lt"/>
              </a:rPr>
              <a:t>Pre-Screening</a:t>
            </a:r>
            <a:endParaRPr lang="en-US" sz="2800" dirty="0">
              <a:solidFill>
                <a:srgbClr val="006857"/>
              </a:solidFill>
              <a:latin typeface="+mj-lt"/>
            </a:endParaRPr>
          </a:p>
          <a:p>
            <a:pPr marL="457200" indent="-457200">
              <a:spcBef>
                <a:spcPts val="1800"/>
              </a:spcBef>
              <a:buAutoNum type="arabicPeriod"/>
            </a:pPr>
            <a:r>
              <a:rPr lang="en-US" sz="2800" dirty="0">
                <a:solidFill>
                  <a:srgbClr val="006857"/>
                </a:solidFill>
                <a:latin typeface="+mj-lt"/>
              </a:rPr>
              <a:t>In-Person Recruitment</a:t>
            </a:r>
          </a:p>
          <a:p>
            <a:pPr marL="457200" indent="-457200">
              <a:spcBef>
                <a:spcPts val="1800"/>
              </a:spcBef>
              <a:buAutoNum type="arabicPeriod"/>
            </a:pPr>
            <a:r>
              <a:rPr lang="en-US" dirty="0">
                <a:solidFill>
                  <a:srgbClr val="006857"/>
                </a:solidFill>
                <a:latin typeface="+mj-lt"/>
              </a:rPr>
              <a:t>Remote Recruitment</a:t>
            </a:r>
          </a:p>
          <a:p>
            <a:pPr marL="457200" indent="-457200">
              <a:spcBef>
                <a:spcPts val="1800"/>
              </a:spcBef>
              <a:buAutoNum type="arabicPeriod"/>
            </a:pPr>
            <a:r>
              <a:rPr lang="en-US" sz="2800" dirty="0">
                <a:solidFill>
                  <a:srgbClr val="006857"/>
                </a:solidFill>
                <a:latin typeface="+mj-lt"/>
              </a:rPr>
              <a:t>Screening/Enrollment</a:t>
            </a:r>
          </a:p>
        </p:txBody>
      </p:sp>
    </p:spTree>
    <p:extLst>
      <p:ext uri="{BB962C8B-B14F-4D97-AF65-F5344CB8AC3E}">
        <p14:creationId xmlns:p14="http://schemas.microsoft.com/office/powerpoint/2010/main" val="386555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Recruitment: Initial Discussion</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7886700" cy="4182441"/>
          </a:xfrm>
        </p:spPr>
        <p:txBody>
          <a:bodyPr>
            <a:normAutofit/>
          </a:bodyPr>
          <a:lstStyle/>
          <a:p>
            <a:pPr marL="457200" indent="-457200">
              <a:spcBef>
                <a:spcPts val="1800"/>
              </a:spcBef>
            </a:pPr>
            <a:r>
              <a:rPr lang="en-US" dirty="0"/>
              <a:t>At the time the surgeon and the patient decide to proceed with surgery, the surgeon will give a brief introduction to PEPPER</a:t>
            </a:r>
          </a:p>
          <a:p>
            <a:pPr marL="457200" indent="-457200">
              <a:spcBef>
                <a:spcPts val="1800"/>
              </a:spcBef>
            </a:pPr>
            <a:r>
              <a:rPr lang="en-US" dirty="0"/>
              <a:t>IRB brochure will be given to the patient to bring home</a:t>
            </a:r>
          </a:p>
          <a:p>
            <a:pPr marL="457200" indent="-457200">
              <a:spcBef>
                <a:spcPts val="1800"/>
              </a:spcBef>
            </a:pPr>
            <a:r>
              <a:rPr lang="en-US" dirty="0"/>
              <a:t>We will provide a link to the public PEPPER website</a:t>
            </a:r>
          </a:p>
          <a:p>
            <a:endParaRPr lang="en-US" dirty="0"/>
          </a:p>
          <a:p>
            <a:pPr marL="0" indent="0">
              <a:buNone/>
            </a:pPr>
            <a:endParaRPr lang="en-US" dirty="0"/>
          </a:p>
        </p:txBody>
      </p:sp>
    </p:spTree>
    <p:extLst>
      <p:ext uri="{BB962C8B-B14F-4D97-AF65-F5344CB8AC3E}">
        <p14:creationId xmlns:p14="http://schemas.microsoft.com/office/powerpoint/2010/main" val="289061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fold brochure, page 1" title="PEPPER broch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31" y="2692408"/>
            <a:ext cx="4411469" cy="3193260"/>
          </a:xfrm>
          <a:prstGeom prst="rect">
            <a:avLst/>
          </a:prstGeom>
          <a:ln>
            <a:solidFill>
              <a:schemeClr val="tx1"/>
            </a:solidFill>
          </a:ln>
        </p:spPr>
      </p:pic>
      <p:pic>
        <p:nvPicPr>
          <p:cNvPr id="6" name="Picture 5" descr="PEPPER brochure, page 2" title="PEPPER broch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822" y="2692408"/>
            <a:ext cx="4247824" cy="3193260"/>
          </a:xfrm>
          <a:prstGeom prst="rect">
            <a:avLst/>
          </a:prstGeom>
          <a:ln>
            <a:solidFill>
              <a:schemeClr val="tx1"/>
            </a:solidFill>
          </a:ln>
        </p:spPr>
      </p:pic>
      <p:sp>
        <p:nvSpPr>
          <p:cNvPr id="7" name="TextBox 6"/>
          <p:cNvSpPr txBox="1"/>
          <p:nvPr/>
        </p:nvSpPr>
        <p:spPr>
          <a:xfrm>
            <a:off x="763231" y="1517156"/>
            <a:ext cx="7617538" cy="830997"/>
          </a:xfrm>
          <a:prstGeom prst="rect">
            <a:avLst/>
          </a:prstGeom>
          <a:noFill/>
        </p:spPr>
        <p:txBody>
          <a:bodyPr wrap="square" rtlCol="0">
            <a:spAutoFit/>
          </a:bodyPr>
          <a:lstStyle/>
          <a:p>
            <a:pPr algn="ctr"/>
            <a:r>
              <a:rPr lang="en-US" sz="2400" dirty="0">
                <a:solidFill>
                  <a:srgbClr val="006857"/>
                </a:solidFill>
                <a:latin typeface="+mj-lt"/>
              </a:rPr>
              <a:t>Patients will be given a tri-fold brochure at the initial visit when surgery is discussed and scheduled</a:t>
            </a:r>
          </a:p>
        </p:txBody>
      </p:sp>
      <p:sp>
        <p:nvSpPr>
          <p:cNvPr id="8" name="Title 1">
            <a:extLst>
              <a:ext uri="{FF2B5EF4-FFF2-40B4-BE49-F238E27FC236}">
                <a16:creationId xmlns:a16="http://schemas.microsoft.com/office/drawing/2014/main" id="{62884050-51A5-462B-8A79-15925C6675D9}"/>
              </a:ext>
            </a:extLst>
          </p:cNvPr>
          <p:cNvSpPr txBox="1">
            <a:spLocks/>
          </p:cNvSpPr>
          <p:nvPr/>
        </p:nvSpPr>
        <p:spPr>
          <a:xfrm>
            <a:off x="628650" y="454699"/>
            <a:ext cx="8272754" cy="10624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Recruitment: Initial Discussion</a:t>
            </a:r>
          </a:p>
        </p:txBody>
      </p:sp>
    </p:spTree>
    <p:extLst>
      <p:ext uri="{BB962C8B-B14F-4D97-AF65-F5344CB8AC3E}">
        <p14:creationId xmlns:p14="http://schemas.microsoft.com/office/powerpoint/2010/main" val="3503795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Recruitment: Pre-Screening</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3752850" cy="4182441"/>
          </a:xfrm>
        </p:spPr>
        <p:txBody>
          <a:bodyPr>
            <a:normAutofit fontScale="92500"/>
          </a:bodyPr>
          <a:lstStyle/>
          <a:p>
            <a:r>
              <a:rPr lang="en-US" dirty="0"/>
              <a:t>All patients scheduled for knee/hip surgery with a participating PEPPER surgeon should be pre-screened using the Pre-Screen CRF and Statix database</a:t>
            </a:r>
          </a:p>
          <a:p>
            <a:r>
              <a:rPr lang="en-US" dirty="0"/>
              <a:t>Patient ID numbers will be generated in Statix</a:t>
            </a:r>
          </a:p>
          <a:p>
            <a:endParaRPr lang="en-US" dirty="0"/>
          </a:p>
          <a:p>
            <a:endParaRPr lang="en-US" dirty="0"/>
          </a:p>
          <a:p>
            <a:pPr marL="0" indent="0">
              <a:buNone/>
            </a:pPr>
            <a:endParaRPr lang="en-US" dirty="0"/>
          </a:p>
        </p:txBody>
      </p:sp>
      <p:pic>
        <p:nvPicPr>
          <p:cNvPr id="5" name="Picture 4" descr="A picture containing table&#10;&#10;Description automatically generated">
            <a:extLst>
              <a:ext uri="{FF2B5EF4-FFF2-40B4-BE49-F238E27FC236}">
                <a16:creationId xmlns:a16="http://schemas.microsoft.com/office/drawing/2014/main" id="{6678CC2E-9866-4994-9FE3-4F3B6BBBC811}"/>
              </a:ext>
            </a:extLst>
          </p:cNvPr>
          <p:cNvPicPr>
            <a:picLocks noChangeAspect="1"/>
          </p:cNvPicPr>
          <p:nvPr/>
        </p:nvPicPr>
        <p:blipFill>
          <a:blip r:embed="rId2"/>
          <a:stretch>
            <a:fillRect/>
          </a:stretch>
        </p:blipFill>
        <p:spPr>
          <a:xfrm>
            <a:off x="4534289" y="1121080"/>
            <a:ext cx="3981061" cy="5153990"/>
          </a:xfrm>
          <a:prstGeom prst="rect">
            <a:avLst/>
          </a:prstGeom>
          <a:ln>
            <a:solidFill>
              <a:schemeClr val="tx1">
                <a:lumMod val="50000"/>
                <a:lumOff val="50000"/>
              </a:schemeClr>
            </a:solidFill>
          </a:ln>
        </p:spPr>
      </p:pic>
    </p:spTree>
    <p:extLst>
      <p:ext uri="{BB962C8B-B14F-4D97-AF65-F5344CB8AC3E}">
        <p14:creationId xmlns:p14="http://schemas.microsoft.com/office/powerpoint/2010/main" val="110768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PEPPER Team: Executive Oversight Committee</a:t>
            </a:r>
          </a:p>
        </p:txBody>
      </p:sp>
      <p:sp>
        <p:nvSpPr>
          <p:cNvPr id="3" name="TextBox 2"/>
          <p:cNvSpPr txBox="1"/>
          <p:nvPr/>
        </p:nvSpPr>
        <p:spPr>
          <a:xfrm>
            <a:off x="191729" y="1117500"/>
            <a:ext cx="8760542" cy="5078313"/>
          </a:xfrm>
          <a:prstGeom prst="rect">
            <a:avLst/>
          </a:prstGeom>
          <a:noFill/>
        </p:spPr>
        <p:txBody>
          <a:bodyPr wrap="square" rtlCol="0">
            <a:spAutoFit/>
          </a:bodyPr>
          <a:lstStyle/>
          <a:p>
            <a:pPr algn="ctr"/>
            <a:endParaRPr lang="en-US" dirty="0"/>
          </a:p>
          <a:p>
            <a:pPr algn="ctr"/>
            <a:endParaRPr lang="en-US" dirty="0"/>
          </a:p>
          <a:p>
            <a:pPr algn="ctr"/>
            <a:r>
              <a:rPr lang="en-US" sz="1600" dirty="0">
                <a:solidFill>
                  <a:srgbClr val="006857"/>
                </a:solidFill>
                <a:latin typeface="+mj-lt"/>
              </a:rPr>
              <a:t>Vincent Pellegrini, MD</a:t>
            </a:r>
          </a:p>
          <a:p>
            <a:pPr algn="ctr"/>
            <a:r>
              <a:rPr lang="en-US" sz="1600" dirty="0">
                <a:solidFill>
                  <a:srgbClr val="006857"/>
                </a:solidFill>
                <a:latin typeface="+mj-lt"/>
              </a:rPr>
              <a:t>Principle Investigator and Director, Clinical Coordinating Center, MUSC</a:t>
            </a:r>
          </a:p>
          <a:p>
            <a:pPr algn="ctr"/>
            <a:endParaRPr lang="en-US" sz="1600" dirty="0">
              <a:solidFill>
                <a:srgbClr val="006857"/>
              </a:solidFill>
              <a:latin typeface="+mj-lt"/>
            </a:endParaRPr>
          </a:p>
          <a:p>
            <a:pPr algn="ctr"/>
            <a:r>
              <a:rPr lang="en-US" sz="1600" dirty="0">
                <a:solidFill>
                  <a:srgbClr val="006857"/>
                </a:solidFill>
                <a:latin typeface="+mj-lt"/>
              </a:rPr>
              <a:t>Patricia Franklin, MD (Co-I)</a:t>
            </a:r>
          </a:p>
          <a:p>
            <a:pPr algn="ctr"/>
            <a:r>
              <a:rPr lang="en-US" sz="1600" dirty="0">
                <a:solidFill>
                  <a:srgbClr val="006857"/>
                </a:solidFill>
                <a:latin typeface="+mj-lt"/>
              </a:rPr>
              <a:t>PI, AHRQ FORCE Registry, U of Massachusetts</a:t>
            </a:r>
          </a:p>
          <a:p>
            <a:pPr algn="ctr"/>
            <a:endParaRPr lang="en-US" sz="1600" dirty="0">
              <a:solidFill>
                <a:srgbClr val="006857"/>
              </a:solidFill>
              <a:latin typeface="+mj-lt"/>
            </a:endParaRPr>
          </a:p>
          <a:p>
            <a:pPr algn="ctr"/>
            <a:r>
              <a:rPr lang="en-US" sz="1600" dirty="0">
                <a:solidFill>
                  <a:srgbClr val="006857"/>
                </a:solidFill>
                <a:latin typeface="+mj-lt"/>
              </a:rPr>
              <a:t>Les Lenert, MD, MS (Co-I) </a:t>
            </a:r>
          </a:p>
          <a:p>
            <a:pPr algn="ctr"/>
            <a:r>
              <a:rPr lang="en-US" sz="1600" dirty="0">
                <a:solidFill>
                  <a:srgbClr val="006857"/>
                </a:solidFill>
                <a:latin typeface="+mj-lt"/>
              </a:rPr>
              <a:t>Director, Biomedical Informatics, MUSC</a:t>
            </a:r>
          </a:p>
          <a:p>
            <a:pPr algn="ctr"/>
            <a:endParaRPr lang="en-US" sz="1600" dirty="0">
              <a:solidFill>
                <a:srgbClr val="006857"/>
              </a:solidFill>
              <a:latin typeface="+mj-lt"/>
            </a:endParaRPr>
          </a:p>
          <a:p>
            <a:pPr algn="ctr"/>
            <a:r>
              <a:rPr lang="en-US" sz="1600" dirty="0">
                <a:solidFill>
                  <a:srgbClr val="006857"/>
                </a:solidFill>
                <a:latin typeface="+mj-lt"/>
              </a:rPr>
              <a:t>Jay </a:t>
            </a:r>
            <a:r>
              <a:rPr lang="en-US" sz="1600" dirty="0" err="1">
                <a:solidFill>
                  <a:srgbClr val="006857"/>
                </a:solidFill>
                <a:latin typeface="+mj-lt"/>
              </a:rPr>
              <a:t>Magaziner</a:t>
            </a:r>
            <a:r>
              <a:rPr lang="en-US" sz="1600" dirty="0">
                <a:solidFill>
                  <a:srgbClr val="006857"/>
                </a:solidFill>
                <a:latin typeface="+mj-lt"/>
              </a:rPr>
              <a:t>, PhD (Co-I)</a:t>
            </a:r>
          </a:p>
          <a:p>
            <a:pPr algn="ctr"/>
            <a:r>
              <a:rPr lang="en-US" sz="1600" dirty="0">
                <a:solidFill>
                  <a:srgbClr val="006857"/>
                </a:solidFill>
                <a:latin typeface="+mj-lt"/>
              </a:rPr>
              <a:t>U. of Maryland, Baltimore</a:t>
            </a:r>
          </a:p>
          <a:p>
            <a:pPr algn="ctr"/>
            <a:endParaRPr lang="en-US" sz="1600" dirty="0">
              <a:solidFill>
                <a:srgbClr val="006857"/>
              </a:solidFill>
              <a:latin typeface="+mj-lt"/>
            </a:endParaRPr>
          </a:p>
          <a:p>
            <a:pPr algn="ctr"/>
            <a:r>
              <a:rPr lang="en-US" sz="1600" dirty="0">
                <a:solidFill>
                  <a:srgbClr val="006857"/>
                </a:solidFill>
                <a:latin typeface="+mj-lt"/>
              </a:rPr>
              <a:t>Larry </a:t>
            </a:r>
            <a:r>
              <a:rPr lang="en-US" sz="1600" dirty="0" err="1">
                <a:solidFill>
                  <a:srgbClr val="006857"/>
                </a:solidFill>
                <a:latin typeface="+mj-lt"/>
              </a:rPr>
              <a:t>Magder</a:t>
            </a:r>
            <a:r>
              <a:rPr lang="en-US" sz="1600" dirty="0">
                <a:solidFill>
                  <a:srgbClr val="006857"/>
                </a:solidFill>
                <a:latin typeface="+mj-lt"/>
              </a:rPr>
              <a:t>, PhD (Co-I)</a:t>
            </a:r>
          </a:p>
          <a:p>
            <a:pPr algn="ctr"/>
            <a:r>
              <a:rPr lang="en-US" sz="1600" dirty="0">
                <a:solidFill>
                  <a:srgbClr val="006857"/>
                </a:solidFill>
                <a:latin typeface="+mj-lt"/>
              </a:rPr>
              <a:t>Director, Data Coordinating Center, U of Maryland, Baltimore</a:t>
            </a:r>
          </a:p>
          <a:p>
            <a:pPr algn="ctr"/>
            <a:endParaRPr lang="en-US" sz="1600" dirty="0">
              <a:solidFill>
                <a:srgbClr val="006857"/>
              </a:solidFill>
              <a:latin typeface="+mj-lt"/>
            </a:endParaRPr>
          </a:p>
          <a:p>
            <a:pPr algn="ctr"/>
            <a:r>
              <a:rPr lang="en-US" sz="1600" dirty="0">
                <a:solidFill>
                  <a:srgbClr val="006857"/>
                </a:solidFill>
                <a:latin typeface="+mj-lt"/>
              </a:rPr>
              <a:t>Brook Martin, PhD </a:t>
            </a:r>
          </a:p>
          <a:p>
            <a:pPr algn="ctr"/>
            <a:r>
              <a:rPr lang="en-US" sz="1600" dirty="0">
                <a:solidFill>
                  <a:srgbClr val="006857"/>
                </a:solidFill>
                <a:latin typeface="+mj-lt"/>
              </a:rPr>
              <a:t>Statix, LLC. </a:t>
            </a:r>
          </a:p>
          <a:p>
            <a:pPr algn="ctr"/>
            <a:endParaRPr lang="en-US" sz="1600" dirty="0"/>
          </a:p>
        </p:txBody>
      </p:sp>
    </p:spTree>
    <p:extLst>
      <p:ext uri="{BB962C8B-B14F-4D97-AF65-F5344CB8AC3E}">
        <p14:creationId xmlns:p14="http://schemas.microsoft.com/office/powerpoint/2010/main" val="504012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Recruitment: In-Person</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7886700" cy="4182441"/>
          </a:xfrm>
        </p:spPr>
        <p:txBody>
          <a:bodyPr>
            <a:normAutofit/>
          </a:bodyPr>
          <a:lstStyle/>
          <a:p>
            <a:r>
              <a:rPr lang="en-US" dirty="0"/>
              <a:t>The PEPPER site coordinator and/or surgeon meets with potential participants in person </a:t>
            </a:r>
          </a:p>
          <a:p>
            <a:pPr lvl="1"/>
            <a:r>
              <a:rPr lang="en-US" dirty="0"/>
              <a:t>Study is reviewed</a:t>
            </a:r>
          </a:p>
          <a:p>
            <a:pPr lvl="1"/>
            <a:r>
              <a:rPr lang="en-US" dirty="0"/>
              <a:t>Informed Consent is completed</a:t>
            </a:r>
          </a:p>
          <a:p>
            <a:pPr lvl="2"/>
            <a:r>
              <a:rPr lang="en-US" dirty="0"/>
              <a:t>On paper or via REDCap e-consent database</a:t>
            </a:r>
          </a:p>
          <a:p>
            <a:pPr lvl="2"/>
            <a:r>
              <a:rPr lang="en-US" dirty="0"/>
              <a:t>A copy of the signed consent form is given in person, mailed, or emailed to the participant based on their preference.</a:t>
            </a:r>
          </a:p>
          <a:p>
            <a:pPr lvl="1"/>
            <a:r>
              <a:rPr lang="en-US" dirty="0"/>
              <a:t>Patient Contact Form CRF and Baseline Survey are completed by the patient either on paper or via REDCap. </a:t>
            </a:r>
          </a:p>
          <a:p>
            <a:pPr marL="0" indent="0">
              <a:buNone/>
            </a:pPr>
            <a:endParaRPr lang="en-US" dirty="0"/>
          </a:p>
        </p:txBody>
      </p:sp>
    </p:spTree>
    <p:extLst>
      <p:ext uri="{BB962C8B-B14F-4D97-AF65-F5344CB8AC3E}">
        <p14:creationId xmlns:p14="http://schemas.microsoft.com/office/powerpoint/2010/main" val="354482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Recruitment: Remote</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120139"/>
            <a:ext cx="7886700" cy="5077461"/>
          </a:xfrm>
        </p:spPr>
        <p:txBody>
          <a:bodyPr>
            <a:normAutofit fontScale="85000" lnSpcReduction="20000"/>
          </a:bodyPr>
          <a:lstStyle/>
          <a:p>
            <a:endParaRPr lang="en-US" dirty="0"/>
          </a:p>
          <a:p>
            <a:r>
              <a:rPr lang="en-US" dirty="0"/>
              <a:t>Remote recruitment will occur either when a potential patient has requested more time to review the study after an in-person meeting or when the patient is unable to be seen during an in-person surgical clearance visit. </a:t>
            </a:r>
          </a:p>
          <a:p>
            <a:r>
              <a:rPr lang="en-US" dirty="0"/>
              <a:t>The potential participant must have the appropriate capabilities to access REDCap (</a:t>
            </a:r>
            <a:r>
              <a:rPr lang="en-US" dirty="0" err="1"/>
              <a:t>i.e</a:t>
            </a:r>
            <a:r>
              <a:rPr lang="en-US" dirty="0"/>
              <a:t> computer, smartphone, or tablet, and an internet connection) and must be in a private location during the consenting process. </a:t>
            </a:r>
          </a:p>
          <a:p>
            <a:r>
              <a:rPr lang="en-US" dirty="0"/>
              <a:t>Coordinator will contact patient via phone or video conference</a:t>
            </a:r>
          </a:p>
          <a:p>
            <a:pPr lvl="1"/>
            <a:r>
              <a:rPr lang="en-US" dirty="0"/>
              <a:t>Study is reviewed</a:t>
            </a:r>
          </a:p>
          <a:p>
            <a:pPr lvl="1"/>
            <a:r>
              <a:rPr lang="en-US" dirty="0"/>
              <a:t>Informed Consent, contact information, and Baseline survey are completed via REDCap database</a:t>
            </a:r>
          </a:p>
          <a:p>
            <a:pPr lvl="1"/>
            <a:r>
              <a:rPr lang="en-US" dirty="0">
                <a:solidFill>
                  <a:srgbClr val="FF0000"/>
                </a:solidFill>
              </a:rPr>
              <a:t>Detailed REDCap e-consent instructions are available on the PEPPER website</a:t>
            </a:r>
          </a:p>
          <a:p>
            <a:endParaRPr lang="en-US" dirty="0"/>
          </a:p>
          <a:p>
            <a:pPr marL="0" indent="0">
              <a:buNone/>
            </a:pPr>
            <a:endParaRPr lang="en-US" dirty="0"/>
          </a:p>
        </p:txBody>
      </p:sp>
    </p:spTree>
    <p:extLst>
      <p:ext uri="{BB962C8B-B14F-4D97-AF65-F5344CB8AC3E}">
        <p14:creationId xmlns:p14="http://schemas.microsoft.com/office/powerpoint/2010/main" val="3281451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Recruitment: Important Information</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7886700" cy="4182441"/>
          </a:xfrm>
        </p:spPr>
        <p:txBody>
          <a:bodyPr>
            <a:normAutofit/>
          </a:bodyPr>
          <a:lstStyle/>
          <a:p>
            <a:r>
              <a:rPr lang="en-US" dirty="0"/>
              <a:t>Point to emphasize to patient: </a:t>
            </a:r>
          </a:p>
          <a:p>
            <a:pPr lvl="1"/>
            <a:r>
              <a:rPr lang="en-US" dirty="0"/>
              <a:t>The drugs are not experimental</a:t>
            </a:r>
          </a:p>
          <a:p>
            <a:pPr lvl="1"/>
            <a:r>
              <a:rPr lang="en-US" dirty="0"/>
              <a:t>The drugs are all FDA approved</a:t>
            </a:r>
          </a:p>
          <a:p>
            <a:pPr lvl="1"/>
            <a:r>
              <a:rPr lang="en-US" dirty="0"/>
              <a:t>These are the most common blood thinners prescribed to patients in North America after this type of procedure</a:t>
            </a:r>
          </a:p>
          <a:p>
            <a:pPr lvl="1"/>
            <a:r>
              <a:rPr lang="en-US" dirty="0"/>
              <a:t>Their surgeon would more than likely prescribe one of these 3 drugs if not involved in the study</a:t>
            </a:r>
          </a:p>
          <a:p>
            <a:pPr lvl="1"/>
            <a:r>
              <a:rPr lang="en-US" dirty="0"/>
              <a:t>Their surgeon will sign off on their eligibility</a:t>
            </a:r>
          </a:p>
          <a:p>
            <a:pPr lvl="1"/>
            <a:r>
              <a:rPr lang="en-US" dirty="0"/>
              <a:t>No additional testing or appointments needed for the study</a:t>
            </a:r>
          </a:p>
          <a:p>
            <a:endParaRPr lang="en-US" dirty="0"/>
          </a:p>
          <a:p>
            <a:pPr marL="0" indent="0">
              <a:buNone/>
            </a:pPr>
            <a:endParaRPr lang="en-US" dirty="0"/>
          </a:p>
        </p:txBody>
      </p:sp>
    </p:spTree>
    <p:extLst>
      <p:ext uri="{BB962C8B-B14F-4D97-AF65-F5344CB8AC3E}">
        <p14:creationId xmlns:p14="http://schemas.microsoft.com/office/powerpoint/2010/main" val="2308151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Recruitment Tools</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4970779"/>
            <a:ext cx="3270250" cy="1062457"/>
          </a:xfrm>
        </p:spPr>
        <p:txBody>
          <a:bodyPr>
            <a:normAutofit fontScale="62500" lnSpcReduction="20000"/>
          </a:bodyPr>
          <a:lstStyle/>
          <a:p>
            <a:pPr marL="0" indent="0" algn="ctr">
              <a:buNone/>
            </a:pPr>
            <a:r>
              <a:rPr lang="en-US" dirty="0"/>
              <a:t>Fact Sheet: </a:t>
            </a:r>
          </a:p>
          <a:p>
            <a:pPr marL="0" indent="0" algn="ctr">
              <a:buNone/>
            </a:pPr>
            <a:r>
              <a:rPr lang="en-US" dirty="0"/>
              <a:t>can be given to patients with the brochure or mailed prior to consenting visit</a:t>
            </a:r>
          </a:p>
          <a:p>
            <a:endParaRPr lang="en-US" dirty="0"/>
          </a:p>
          <a:p>
            <a:pPr marL="0" indent="0">
              <a:buNone/>
            </a:pPr>
            <a:endParaRPr lang="en-US" dirty="0"/>
          </a:p>
        </p:txBody>
      </p:sp>
      <p:sp>
        <p:nvSpPr>
          <p:cNvPr id="4" name="Content Placeholder 2">
            <a:extLst>
              <a:ext uri="{FF2B5EF4-FFF2-40B4-BE49-F238E27FC236}">
                <a16:creationId xmlns:a16="http://schemas.microsoft.com/office/drawing/2014/main" id="{0E4919B2-2D90-4C8D-AC4B-508E5E7972DD}"/>
              </a:ext>
            </a:extLst>
          </p:cNvPr>
          <p:cNvSpPr txBox="1">
            <a:spLocks/>
          </p:cNvSpPr>
          <p:nvPr/>
        </p:nvSpPr>
        <p:spPr>
          <a:xfrm>
            <a:off x="5137150" y="4970778"/>
            <a:ext cx="3270250" cy="122682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85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857"/>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85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Study Design Diagram: </a:t>
            </a:r>
          </a:p>
          <a:p>
            <a:pPr marL="0" indent="0" algn="ctr">
              <a:buFont typeface="Arial" panose="020B0604020202020204" pitchFamily="34" charset="0"/>
              <a:buNone/>
            </a:pPr>
            <a:r>
              <a:rPr lang="en-US" dirty="0"/>
              <a:t>Useful when shown during the consenting meeting. </a:t>
            </a:r>
            <a:r>
              <a:rPr lang="en-US" dirty="0">
                <a:solidFill>
                  <a:srgbClr val="FF0000"/>
                </a:solidFill>
              </a:rPr>
              <a:t>Restricted Randomization versions are available.</a:t>
            </a:r>
          </a:p>
          <a:p>
            <a:endParaRPr lang="en-US" dirty="0"/>
          </a:p>
          <a:p>
            <a:pPr marL="0" indent="0">
              <a:buFont typeface="Arial" panose="020B0604020202020204" pitchFamily="34" charset="0"/>
              <a:buNone/>
            </a:pPr>
            <a:endParaRPr lang="en-US" dirty="0"/>
          </a:p>
        </p:txBody>
      </p:sp>
      <p:pic>
        <p:nvPicPr>
          <p:cNvPr id="6" name="Picture 5" descr="Diagram&#10;&#10;Description automatically generated">
            <a:extLst>
              <a:ext uri="{FF2B5EF4-FFF2-40B4-BE49-F238E27FC236}">
                <a16:creationId xmlns:a16="http://schemas.microsoft.com/office/drawing/2014/main" id="{7A119B81-0F73-4145-8BD6-9BF8572EEA57}"/>
              </a:ext>
            </a:extLst>
          </p:cNvPr>
          <p:cNvPicPr>
            <a:picLocks noChangeAspect="1"/>
          </p:cNvPicPr>
          <p:nvPr/>
        </p:nvPicPr>
        <p:blipFill>
          <a:blip r:embed="rId3"/>
          <a:stretch>
            <a:fillRect/>
          </a:stretch>
        </p:blipFill>
        <p:spPr>
          <a:xfrm>
            <a:off x="5422556" y="1268321"/>
            <a:ext cx="2699437" cy="3537357"/>
          </a:xfrm>
          <a:prstGeom prst="rect">
            <a:avLst/>
          </a:prstGeom>
          <a:ln>
            <a:solidFill>
              <a:schemeClr val="tx1">
                <a:lumMod val="50000"/>
                <a:lumOff val="50000"/>
              </a:schemeClr>
            </a:solidFill>
          </a:ln>
        </p:spPr>
      </p:pic>
      <p:pic>
        <p:nvPicPr>
          <p:cNvPr id="7" name="Picture 6">
            <a:extLst>
              <a:ext uri="{FF2B5EF4-FFF2-40B4-BE49-F238E27FC236}">
                <a16:creationId xmlns:a16="http://schemas.microsoft.com/office/drawing/2014/main" id="{9C9D2CF2-3147-44BF-9AD7-44B123C6D79B}"/>
              </a:ext>
            </a:extLst>
          </p:cNvPr>
          <p:cNvPicPr>
            <a:picLocks noChangeAspect="1"/>
          </p:cNvPicPr>
          <p:nvPr/>
        </p:nvPicPr>
        <p:blipFill>
          <a:blip r:embed="rId4"/>
          <a:stretch>
            <a:fillRect/>
          </a:stretch>
        </p:blipFill>
        <p:spPr>
          <a:xfrm>
            <a:off x="914056" y="1268321"/>
            <a:ext cx="2699437" cy="3537357"/>
          </a:xfrm>
          <a:prstGeom prst="rect">
            <a:avLst/>
          </a:prstGeom>
          <a:solidFill>
            <a:schemeClr val="tx1">
              <a:lumMod val="50000"/>
              <a:lumOff val="50000"/>
            </a:schemeClr>
          </a:solidFill>
          <a:ln>
            <a:solidFill>
              <a:schemeClr val="tx1">
                <a:lumMod val="50000"/>
                <a:lumOff val="50000"/>
              </a:schemeClr>
            </a:solidFill>
          </a:ln>
        </p:spPr>
      </p:pic>
    </p:spTree>
    <p:extLst>
      <p:ext uri="{BB962C8B-B14F-4D97-AF65-F5344CB8AC3E}">
        <p14:creationId xmlns:p14="http://schemas.microsoft.com/office/powerpoint/2010/main" val="175155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AC7E-DB04-4CEB-8D7B-2CE572B3925A}"/>
              </a:ext>
            </a:extLst>
          </p:cNvPr>
          <p:cNvSpPr>
            <a:spLocks noGrp="1"/>
          </p:cNvSpPr>
          <p:nvPr>
            <p:ph type="title"/>
          </p:nvPr>
        </p:nvSpPr>
        <p:spPr/>
        <p:txBody>
          <a:bodyPr>
            <a:normAutofit/>
          </a:bodyPr>
          <a:lstStyle/>
          <a:p>
            <a:r>
              <a:rPr lang="en-US" sz="3600" dirty="0">
                <a:effectLst/>
              </a:rPr>
              <a:t>Validity of Baseline Surveys</a:t>
            </a:r>
          </a:p>
        </p:txBody>
      </p:sp>
      <p:sp>
        <p:nvSpPr>
          <p:cNvPr id="3" name="Content Placeholder 2">
            <a:extLst>
              <a:ext uri="{FF2B5EF4-FFF2-40B4-BE49-F238E27FC236}">
                <a16:creationId xmlns:a16="http://schemas.microsoft.com/office/drawing/2014/main" id="{8307B743-1F79-4292-A64E-C933F680A9EF}"/>
              </a:ext>
            </a:extLst>
          </p:cNvPr>
          <p:cNvSpPr>
            <a:spLocks noGrp="1"/>
          </p:cNvSpPr>
          <p:nvPr>
            <p:ph idx="1"/>
          </p:nvPr>
        </p:nvSpPr>
        <p:spPr/>
        <p:txBody>
          <a:bodyPr>
            <a:normAutofit lnSpcReduction="10000"/>
          </a:bodyPr>
          <a:lstStyle/>
          <a:p>
            <a:r>
              <a:rPr lang="en-US" dirty="0"/>
              <a:t>Baseline Instruments must be completed within 3 months of the operation to be considered valid</a:t>
            </a:r>
          </a:p>
          <a:p>
            <a:r>
              <a:rPr lang="en-US" dirty="0"/>
              <a:t>If a patient is consented and completes the baseline but the surgery is rescheduled to occur mor than 3 months after the initial baseline visit, the patient must be reevaluated for eligibility criteria and complete a new baseline survey</a:t>
            </a:r>
          </a:p>
          <a:p>
            <a:pPr lvl="1"/>
            <a:r>
              <a:rPr lang="en-US" dirty="0"/>
              <a:t>Patient will keep the same Statix ID number</a:t>
            </a:r>
          </a:p>
          <a:p>
            <a:pPr lvl="1"/>
            <a:r>
              <a:rPr lang="en-US" dirty="0"/>
              <a:t>The ICF is still valid and re-consenting is not necessary</a:t>
            </a:r>
          </a:p>
        </p:txBody>
      </p:sp>
    </p:spTree>
    <p:extLst>
      <p:ext uri="{BB962C8B-B14F-4D97-AF65-F5344CB8AC3E}">
        <p14:creationId xmlns:p14="http://schemas.microsoft.com/office/powerpoint/2010/main" val="127477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AC7E-DB04-4CEB-8D7B-2CE572B3925A}"/>
              </a:ext>
            </a:extLst>
          </p:cNvPr>
          <p:cNvSpPr>
            <a:spLocks noGrp="1"/>
          </p:cNvSpPr>
          <p:nvPr>
            <p:ph type="title"/>
          </p:nvPr>
        </p:nvSpPr>
        <p:spPr/>
        <p:txBody>
          <a:bodyPr>
            <a:normAutofit/>
          </a:bodyPr>
          <a:lstStyle/>
          <a:p>
            <a:r>
              <a:rPr lang="en-US" sz="3600" dirty="0">
                <a:effectLst/>
              </a:rPr>
              <a:t>PHI on Data Collection Forms</a:t>
            </a:r>
          </a:p>
        </p:txBody>
      </p:sp>
      <p:sp>
        <p:nvSpPr>
          <p:cNvPr id="3" name="Content Placeholder 2">
            <a:extLst>
              <a:ext uri="{FF2B5EF4-FFF2-40B4-BE49-F238E27FC236}">
                <a16:creationId xmlns:a16="http://schemas.microsoft.com/office/drawing/2014/main" id="{8307B743-1F79-4292-A64E-C933F680A9EF}"/>
              </a:ext>
            </a:extLst>
          </p:cNvPr>
          <p:cNvSpPr>
            <a:spLocks noGrp="1"/>
          </p:cNvSpPr>
          <p:nvPr>
            <p:ph idx="1"/>
          </p:nvPr>
        </p:nvSpPr>
        <p:spPr>
          <a:xfrm>
            <a:off x="628650" y="3136900"/>
            <a:ext cx="7886700" cy="2989580"/>
          </a:xfrm>
        </p:spPr>
        <p:txBody>
          <a:bodyPr>
            <a:normAutofit fontScale="85000" lnSpcReduction="20000"/>
          </a:bodyPr>
          <a:lstStyle/>
          <a:p>
            <a:r>
              <a:rPr lang="en-US" dirty="0"/>
              <a:t>The PEPPER study has been approved with a waiver of consent to allow coordinators to view the patient’s medical record and retrieve eligibility criteria prior to consent</a:t>
            </a:r>
          </a:p>
          <a:p>
            <a:r>
              <a:rPr lang="en-US" dirty="0"/>
              <a:t>If a patient does not consent to be in the study due to refusal or ineligibility, any form that is completed prior to consent (i.e. Pre-Screen form) must have the PHI removed  from the form. </a:t>
            </a:r>
          </a:p>
          <a:p>
            <a:pPr lvl="1"/>
            <a:r>
              <a:rPr lang="en-US" dirty="0"/>
              <a:t>Cut the bottom of paper versions </a:t>
            </a:r>
          </a:p>
          <a:p>
            <a:pPr lvl="1"/>
            <a:r>
              <a:rPr lang="en-US" dirty="0"/>
              <a:t>Delete information from electronic versions</a:t>
            </a:r>
          </a:p>
        </p:txBody>
      </p:sp>
      <p:pic>
        <p:nvPicPr>
          <p:cNvPr id="4" name="Picture 3" title="Bottom of pre-screen form containing personal health information">
            <a:extLst>
              <a:ext uri="{FF2B5EF4-FFF2-40B4-BE49-F238E27FC236}">
                <a16:creationId xmlns:a16="http://schemas.microsoft.com/office/drawing/2014/main" id="{BB32DFBF-6D43-4682-9AC9-36A9D5B3D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22947"/>
            <a:ext cx="8229600" cy="1828801"/>
          </a:xfrm>
          <a:prstGeom prst="rect">
            <a:avLst/>
          </a:prstGeom>
          <a:ln>
            <a:solidFill>
              <a:schemeClr val="tx1">
                <a:lumMod val="50000"/>
                <a:lumOff val="50000"/>
              </a:schemeClr>
            </a:solidFill>
          </a:ln>
        </p:spPr>
      </p:pic>
    </p:spTree>
    <p:extLst>
      <p:ext uri="{BB962C8B-B14F-4D97-AF65-F5344CB8AC3E}">
        <p14:creationId xmlns:p14="http://schemas.microsoft.com/office/powerpoint/2010/main" val="2785134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200" dirty="0">
                <a:effectLst/>
              </a:rPr>
              <a:t>Recruitment: Consent and Screening Form</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3752850" cy="4182441"/>
          </a:xfrm>
        </p:spPr>
        <p:txBody>
          <a:bodyPr>
            <a:normAutofit fontScale="92500" lnSpcReduction="10000"/>
          </a:bodyPr>
          <a:lstStyle/>
          <a:p>
            <a:r>
              <a:rPr lang="en-US" dirty="0"/>
              <a:t>Once the patient consents, coordinator will review the eligibility criteria with the patient (and EMR)</a:t>
            </a:r>
          </a:p>
          <a:p>
            <a:r>
              <a:rPr lang="en-US" dirty="0"/>
              <a:t>Contraindication questions (2</a:t>
            </a:r>
            <a:r>
              <a:rPr lang="en-US" baseline="30000" dirty="0"/>
              <a:t>nd</a:t>
            </a:r>
            <a:r>
              <a:rPr lang="en-US" dirty="0"/>
              <a:t> page) will also be reviewed</a:t>
            </a:r>
          </a:p>
          <a:p>
            <a:r>
              <a:rPr lang="en-US" dirty="0"/>
              <a:t>Coordinator will sign the form where indicated on the 2</a:t>
            </a:r>
            <a:r>
              <a:rPr lang="en-US" baseline="30000" dirty="0"/>
              <a:t>nd</a:t>
            </a:r>
            <a:r>
              <a:rPr lang="en-US" dirty="0"/>
              <a:t> page</a:t>
            </a:r>
          </a:p>
          <a:p>
            <a:endParaRPr lang="en-US" dirty="0"/>
          </a:p>
          <a:p>
            <a:pPr marL="0" indent="0">
              <a:buNone/>
            </a:pPr>
            <a:endParaRPr lang="en-US" dirty="0"/>
          </a:p>
        </p:txBody>
      </p:sp>
      <p:pic>
        <p:nvPicPr>
          <p:cNvPr id="5" name="Picture 4">
            <a:extLst>
              <a:ext uri="{FF2B5EF4-FFF2-40B4-BE49-F238E27FC236}">
                <a16:creationId xmlns:a16="http://schemas.microsoft.com/office/drawing/2014/main" id="{6678CC2E-9866-4994-9FE3-4F3B6BBBC811}"/>
              </a:ext>
            </a:extLst>
          </p:cNvPr>
          <p:cNvPicPr>
            <a:picLocks noChangeAspect="1"/>
          </p:cNvPicPr>
          <p:nvPr/>
        </p:nvPicPr>
        <p:blipFill>
          <a:blip r:embed="rId2"/>
          <a:srcRect/>
          <a:stretch/>
        </p:blipFill>
        <p:spPr>
          <a:xfrm>
            <a:off x="4534289" y="1123517"/>
            <a:ext cx="3981061" cy="5149115"/>
          </a:xfrm>
          <a:prstGeom prst="rect">
            <a:avLst/>
          </a:prstGeom>
          <a:ln>
            <a:solidFill>
              <a:schemeClr val="tx1">
                <a:lumMod val="50000"/>
                <a:lumOff val="50000"/>
              </a:schemeClr>
            </a:solidFill>
          </a:ln>
        </p:spPr>
      </p:pic>
    </p:spTree>
    <p:extLst>
      <p:ext uri="{BB962C8B-B14F-4D97-AF65-F5344CB8AC3E}">
        <p14:creationId xmlns:p14="http://schemas.microsoft.com/office/powerpoint/2010/main" val="983010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200" dirty="0">
                <a:effectLst/>
              </a:rPr>
              <a:t>Recruitment: Consent and Screening Form</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071141"/>
            <a:ext cx="3752850" cy="5149115"/>
          </a:xfrm>
        </p:spPr>
        <p:txBody>
          <a:bodyPr>
            <a:normAutofit lnSpcReduction="10000"/>
          </a:bodyPr>
          <a:lstStyle/>
          <a:p>
            <a:r>
              <a:rPr lang="en-US" dirty="0"/>
              <a:t>Forms for eligible, consented patients will be sent to the appropriate surgeon</a:t>
            </a:r>
          </a:p>
          <a:p>
            <a:pPr lvl="1"/>
            <a:r>
              <a:rPr lang="en-US" dirty="0"/>
              <a:t>Surgeon will confirm eligibility and sign/date the form</a:t>
            </a:r>
          </a:p>
          <a:p>
            <a:r>
              <a:rPr lang="en-US" dirty="0"/>
              <a:t>Only when the surgeon has signed and returned the form to the coordinator can the patient be screened in Statix</a:t>
            </a:r>
          </a:p>
          <a:p>
            <a:endParaRPr lang="en-US" dirty="0"/>
          </a:p>
          <a:p>
            <a:pPr marL="0" indent="0">
              <a:buNone/>
            </a:pPr>
            <a:endParaRPr lang="en-US" dirty="0"/>
          </a:p>
        </p:txBody>
      </p:sp>
      <p:pic>
        <p:nvPicPr>
          <p:cNvPr id="4" name="Picture 3">
            <a:extLst>
              <a:ext uri="{FF2B5EF4-FFF2-40B4-BE49-F238E27FC236}">
                <a16:creationId xmlns:a16="http://schemas.microsoft.com/office/drawing/2014/main" id="{5B2CDE9B-BBBA-4B6A-999F-4DF21CBB4941}"/>
              </a:ext>
            </a:extLst>
          </p:cNvPr>
          <p:cNvPicPr>
            <a:picLocks noChangeAspect="1"/>
          </p:cNvPicPr>
          <p:nvPr/>
        </p:nvPicPr>
        <p:blipFill>
          <a:blip r:embed="rId2"/>
          <a:stretch>
            <a:fillRect/>
          </a:stretch>
        </p:blipFill>
        <p:spPr>
          <a:xfrm>
            <a:off x="4534288" y="1071141"/>
            <a:ext cx="3981062" cy="5149115"/>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2504442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200" dirty="0">
                <a:effectLst/>
              </a:rPr>
              <a:t>Recruitment: Consent and Screening Form</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422400"/>
            <a:ext cx="7886700" cy="4797856"/>
          </a:xfrm>
        </p:spPr>
        <p:txBody>
          <a:bodyPr>
            <a:normAutofit/>
          </a:bodyPr>
          <a:lstStyle/>
          <a:p>
            <a:r>
              <a:rPr lang="en-US" dirty="0"/>
              <a:t>All patients with a Statix ID will have a screening form completed in Statix regardless of eligibility. </a:t>
            </a:r>
          </a:p>
          <a:p>
            <a:pPr lvl="1"/>
            <a:r>
              <a:rPr lang="en-US" dirty="0"/>
              <a:t>Eligible, consented patients will be </a:t>
            </a:r>
            <a:r>
              <a:rPr lang="en-US" dirty="0" err="1"/>
              <a:t>screenpassed</a:t>
            </a:r>
            <a:endParaRPr lang="en-US" dirty="0"/>
          </a:p>
          <a:p>
            <a:pPr lvl="1"/>
            <a:r>
              <a:rPr lang="en-US" dirty="0"/>
              <a:t>Ineligible patients and patients who refuse to participate will be Screenfailed in Statix.</a:t>
            </a:r>
          </a:p>
          <a:p>
            <a:endParaRPr lang="en-US" dirty="0"/>
          </a:p>
          <a:p>
            <a:pPr marL="0" indent="0">
              <a:buNone/>
            </a:pPr>
            <a:endParaRPr lang="en-US" dirty="0"/>
          </a:p>
        </p:txBody>
      </p:sp>
    </p:spTree>
    <p:extLst>
      <p:ext uri="{BB962C8B-B14F-4D97-AF65-F5344CB8AC3E}">
        <p14:creationId xmlns:p14="http://schemas.microsoft.com/office/powerpoint/2010/main" val="3516566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200" dirty="0">
                <a:effectLst/>
              </a:rPr>
              <a:t>Pregnancy Testing</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422400"/>
            <a:ext cx="7886700" cy="4797856"/>
          </a:xfrm>
        </p:spPr>
        <p:txBody>
          <a:bodyPr>
            <a:normAutofit fontScale="92500" lnSpcReduction="10000"/>
          </a:bodyPr>
          <a:lstStyle/>
          <a:p>
            <a:pPr marL="0" indent="0" algn="ctr">
              <a:lnSpc>
                <a:spcPct val="120000"/>
              </a:lnSpc>
              <a:spcBef>
                <a:spcPts val="0"/>
              </a:spcBef>
              <a:buNone/>
            </a:pPr>
            <a:r>
              <a:rPr lang="en-US" sz="1600" b="1" u="sng" dirty="0"/>
              <a:t>Women who are pregnant or breastfeeding are not eligible to participate in this trial.</a:t>
            </a:r>
          </a:p>
          <a:p>
            <a:pPr marL="0" indent="0" algn="ctr">
              <a:lnSpc>
                <a:spcPct val="120000"/>
              </a:lnSpc>
              <a:spcBef>
                <a:spcPts val="0"/>
              </a:spcBef>
              <a:buNone/>
            </a:pPr>
            <a:r>
              <a:rPr lang="en-US" sz="1600" b="1" u="sng" dirty="0"/>
              <a:t>Women who are of reproductive potential who do not have a pregnancy test on the morning of surgery are not eligible. </a:t>
            </a:r>
          </a:p>
          <a:p>
            <a:pPr>
              <a:lnSpc>
                <a:spcPct val="120000"/>
              </a:lnSpc>
              <a:spcBef>
                <a:spcPts val="0"/>
              </a:spcBef>
            </a:pPr>
            <a:endParaRPr lang="en-US" sz="1600" dirty="0"/>
          </a:p>
          <a:p>
            <a:pPr>
              <a:lnSpc>
                <a:spcPct val="120000"/>
              </a:lnSpc>
              <a:spcBef>
                <a:spcPts val="0"/>
              </a:spcBef>
            </a:pPr>
            <a:r>
              <a:rPr lang="en-US" sz="1600" dirty="0"/>
              <a:t>Women of child-bearing potential must have a negative urine pregnancy test on the morning of surgery. </a:t>
            </a:r>
          </a:p>
          <a:p>
            <a:pPr lvl="1">
              <a:lnSpc>
                <a:spcPct val="120000"/>
              </a:lnSpc>
              <a:spcBef>
                <a:spcPts val="0"/>
              </a:spcBef>
            </a:pPr>
            <a:r>
              <a:rPr lang="en-US" sz="1400" dirty="0"/>
              <a:t>The patient is considered eligible for randomization once all eligibility criteria (except a negative pregnancy test, if necessary) are met. </a:t>
            </a:r>
          </a:p>
          <a:p>
            <a:pPr lvl="1">
              <a:lnSpc>
                <a:spcPct val="120000"/>
              </a:lnSpc>
              <a:spcBef>
                <a:spcPts val="0"/>
              </a:spcBef>
            </a:pPr>
            <a:r>
              <a:rPr lang="en-US" sz="1400" dirty="0"/>
              <a:t>Study medication CANNOT be given to women of child-bearing potential unless the test is negative. </a:t>
            </a:r>
          </a:p>
          <a:p>
            <a:pPr>
              <a:lnSpc>
                <a:spcPct val="120000"/>
              </a:lnSpc>
              <a:spcBef>
                <a:spcPts val="0"/>
              </a:spcBef>
            </a:pPr>
            <a:r>
              <a:rPr lang="en-US" sz="1600" dirty="0"/>
              <a:t>Results of this test will be documented on the Surgical Adherence Form following surgery. </a:t>
            </a:r>
          </a:p>
          <a:p>
            <a:pPr>
              <a:lnSpc>
                <a:spcPct val="120000"/>
              </a:lnSpc>
              <a:spcBef>
                <a:spcPts val="0"/>
              </a:spcBef>
            </a:pPr>
            <a:r>
              <a:rPr lang="en-US" sz="1600" dirty="0"/>
              <a:t>In order to screen the patient and randomize her, the eligibility criteria on the screening form will be marked off appropriately.  The surgery data form will have a place to enter if the patient had a positive pregnancy test. </a:t>
            </a:r>
          </a:p>
          <a:p>
            <a:pPr>
              <a:lnSpc>
                <a:spcPct val="120000"/>
              </a:lnSpc>
              <a:spcBef>
                <a:spcPts val="0"/>
              </a:spcBef>
            </a:pPr>
            <a:r>
              <a:rPr lang="en-US" sz="1600" dirty="0"/>
              <a:t>If a woman of child-bearing potential has a POSITIVE pregnancy test, or does not have a pregnancy test on the morning of surgery, she will be considered a Screen Fail</a:t>
            </a:r>
          </a:p>
          <a:p>
            <a:pPr lvl="1">
              <a:lnSpc>
                <a:spcPct val="120000"/>
              </a:lnSpc>
              <a:spcBef>
                <a:spcPts val="0"/>
              </a:spcBef>
            </a:pPr>
            <a:r>
              <a:rPr lang="en-US" sz="1400" dirty="0"/>
              <a:t>Patient has failed an eligibility criteria</a:t>
            </a:r>
          </a:p>
          <a:p>
            <a:pPr lvl="1">
              <a:lnSpc>
                <a:spcPct val="120000"/>
              </a:lnSpc>
              <a:spcBef>
                <a:spcPts val="0"/>
              </a:spcBef>
            </a:pPr>
            <a:r>
              <a:rPr lang="en-US" sz="1400" dirty="0"/>
              <a:t>We would not have to follow the patient through pregnancy and delivery</a:t>
            </a:r>
          </a:p>
        </p:txBody>
      </p:sp>
    </p:spTree>
    <p:extLst>
      <p:ext uri="{BB962C8B-B14F-4D97-AF65-F5344CB8AC3E}">
        <p14:creationId xmlns:p14="http://schemas.microsoft.com/office/powerpoint/2010/main" val="121546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31"/>
            <a:ext cx="7886700" cy="1325563"/>
          </a:xfrm>
        </p:spPr>
        <p:txBody>
          <a:bodyPr>
            <a:normAutofit/>
          </a:bodyPr>
          <a:lstStyle/>
          <a:p>
            <a:r>
              <a:rPr lang="en-US" sz="3600" dirty="0"/>
              <a:t>PEPPER Clinical Coordinating Center Team</a:t>
            </a:r>
          </a:p>
        </p:txBody>
      </p:sp>
      <p:sp>
        <p:nvSpPr>
          <p:cNvPr id="4" name="TextBox 3"/>
          <p:cNvSpPr txBox="1"/>
          <p:nvPr/>
        </p:nvSpPr>
        <p:spPr>
          <a:xfrm>
            <a:off x="628650" y="1533069"/>
            <a:ext cx="7886700" cy="5093200"/>
          </a:xfrm>
          <a:prstGeom prst="rect">
            <a:avLst/>
          </a:prstGeom>
          <a:noFill/>
        </p:spPr>
        <p:txBody>
          <a:bodyPr wrap="square" numCol="2" rtlCol="0">
            <a:normAutofit/>
          </a:bodyPr>
          <a:lstStyle/>
          <a:p>
            <a:pPr algn="ctr"/>
            <a:r>
              <a:rPr lang="en-US" sz="2400" dirty="0">
                <a:solidFill>
                  <a:srgbClr val="00826C"/>
                </a:solidFill>
                <a:latin typeface="+mj-lt"/>
              </a:rPr>
              <a:t>Vincent Pellegrini, MD</a:t>
            </a:r>
          </a:p>
          <a:p>
            <a:pPr algn="ctr"/>
            <a:r>
              <a:rPr lang="en-US" sz="2400" i="1" dirty="0">
                <a:solidFill>
                  <a:srgbClr val="00826C"/>
                </a:solidFill>
                <a:latin typeface="+mj-lt"/>
              </a:rPr>
              <a:t>Principal Investigator</a:t>
            </a:r>
          </a:p>
          <a:p>
            <a:pPr algn="ctr"/>
            <a:endParaRPr lang="en-US" sz="2400" dirty="0">
              <a:solidFill>
                <a:srgbClr val="00826C"/>
              </a:solidFill>
              <a:latin typeface="+mj-lt"/>
            </a:endParaRPr>
          </a:p>
          <a:p>
            <a:pPr algn="ctr"/>
            <a:r>
              <a:rPr lang="en-US" sz="2400" dirty="0">
                <a:solidFill>
                  <a:srgbClr val="00826C"/>
                </a:solidFill>
                <a:latin typeface="+mj-lt"/>
              </a:rPr>
              <a:t>Monica Baczko, MPA</a:t>
            </a:r>
          </a:p>
          <a:p>
            <a:pPr algn="ctr"/>
            <a:r>
              <a:rPr lang="en-US" sz="2400" i="1" dirty="0">
                <a:solidFill>
                  <a:srgbClr val="00826C"/>
                </a:solidFill>
                <a:latin typeface="+mj-lt"/>
              </a:rPr>
              <a:t>IRB Liaison</a:t>
            </a:r>
            <a:endParaRPr lang="en-US" sz="2400" dirty="0">
              <a:solidFill>
                <a:srgbClr val="00826C"/>
              </a:solidFill>
              <a:latin typeface="+mj-lt"/>
            </a:endParaRPr>
          </a:p>
          <a:p>
            <a:pPr algn="ctr"/>
            <a:endParaRPr lang="en-US" sz="2400" i="1" dirty="0">
              <a:solidFill>
                <a:srgbClr val="00826C"/>
              </a:solidFill>
              <a:latin typeface="+mj-lt"/>
            </a:endParaRPr>
          </a:p>
          <a:p>
            <a:pPr algn="ctr"/>
            <a:r>
              <a:rPr lang="en-US" sz="2400" dirty="0">
                <a:solidFill>
                  <a:srgbClr val="00826C"/>
                </a:solidFill>
                <a:latin typeface="+mj-lt"/>
              </a:rPr>
              <a:t>George Brown</a:t>
            </a:r>
          </a:p>
          <a:p>
            <a:pPr algn="ctr"/>
            <a:r>
              <a:rPr lang="en-US" sz="2400" i="1" dirty="0">
                <a:solidFill>
                  <a:srgbClr val="00826C"/>
                </a:solidFill>
                <a:latin typeface="+mj-lt"/>
              </a:rPr>
              <a:t>Fiscal Analyst</a:t>
            </a:r>
          </a:p>
          <a:p>
            <a:pPr algn="ctr"/>
            <a:endParaRPr lang="en-US" sz="2400" i="1" dirty="0">
              <a:solidFill>
                <a:srgbClr val="00826C"/>
              </a:solidFill>
              <a:latin typeface="+mj-lt"/>
            </a:endParaRPr>
          </a:p>
          <a:p>
            <a:pPr algn="ctr"/>
            <a:r>
              <a:rPr lang="en-US" sz="2400" dirty="0">
                <a:solidFill>
                  <a:srgbClr val="00826C"/>
                </a:solidFill>
                <a:latin typeface="+mj-lt"/>
              </a:rPr>
              <a:t>Meghan Washburn</a:t>
            </a:r>
          </a:p>
          <a:p>
            <a:pPr algn="ctr"/>
            <a:r>
              <a:rPr lang="en-US" sz="2400" dirty="0">
                <a:solidFill>
                  <a:srgbClr val="00826C"/>
                </a:solidFill>
                <a:latin typeface="+mj-lt"/>
              </a:rPr>
              <a:t>Grants and Contracts</a:t>
            </a:r>
            <a:endParaRPr lang="en-US" sz="2400" i="1" dirty="0">
              <a:solidFill>
                <a:srgbClr val="00826C"/>
              </a:solidFill>
              <a:latin typeface="+mj-lt"/>
            </a:endParaRPr>
          </a:p>
          <a:p>
            <a:pPr algn="ctr"/>
            <a:endParaRPr lang="en-US" sz="2400" i="1" dirty="0">
              <a:solidFill>
                <a:srgbClr val="00826C"/>
              </a:solidFill>
              <a:latin typeface="+mj-lt"/>
            </a:endParaRPr>
          </a:p>
          <a:p>
            <a:pPr algn="ctr"/>
            <a:endParaRPr lang="en-US" sz="2400" i="1" dirty="0">
              <a:solidFill>
                <a:srgbClr val="00826C"/>
              </a:solidFill>
              <a:latin typeface="+mj-lt"/>
            </a:endParaRPr>
          </a:p>
          <a:p>
            <a:pPr algn="ctr"/>
            <a:r>
              <a:rPr lang="en-US" sz="2400" dirty="0">
                <a:solidFill>
                  <a:srgbClr val="00826C"/>
                </a:solidFill>
                <a:latin typeface="+mj-lt"/>
              </a:rPr>
              <a:t>Carol Lambourne, MSc, </a:t>
            </a:r>
            <a:r>
              <a:rPr lang="en-US" sz="2400" dirty="0" err="1">
                <a:solidFill>
                  <a:srgbClr val="00826C"/>
                </a:solidFill>
                <a:latin typeface="+mj-lt"/>
              </a:rPr>
              <a:t>Phd</a:t>
            </a:r>
            <a:r>
              <a:rPr lang="en-US" sz="2400" dirty="0">
                <a:solidFill>
                  <a:srgbClr val="00826C"/>
                </a:solidFill>
                <a:latin typeface="+mj-lt"/>
              </a:rPr>
              <a:t>     </a:t>
            </a:r>
          </a:p>
          <a:p>
            <a:pPr algn="ctr"/>
            <a:r>
              <a:rPr lang="en-US" sz="2400" i="1" dirty="0">
                <a:solidFill>
                  <a:srgbClr val="00826C"/>
                </a:solidFill>
                <a:latin typeface="+mj-lt"/>
              </a:rPr>
              <a:t>Program Director</a:t>
            </a:r>
          </a:p>
          <a:p>
            <a:pPr algn="ctr"/>
            <a:endParaRPr lang="en-US" sz="2400" i="1" dirty="0">
              <a:solidFill>
                <a:srgbClr val="00826C"/>
              </a:solidFill>
              <a:latin typeface="+mj-lt"/>
            </a:endParaRPr>
          </a:p>
          <a:p>
            <a:pPr algn="ctr"/>
            <a:r>
              <a:rPr lang="en-US" sz="2400" dirty="0">
                <a:solidFill>
                  <a:srgbClr val="00826C"/>
                </a:solidFill>
                <a:latin typeface="+mj-lt"/>
              </a:rPr>
              <a:t>Laura </a:t>
            </a:r>
            <a:r>
              <a:rPr lang="en-US" sz="2400" dirty="0" smtClean="0">
                <a:solidFill>
                  <a:srgbClr val="00826C"/>
                </a:solidFill>
                <a:latin typeface="+mj-lt"/>
              </a:rPr>
              <a:t>Kernan, MSc.</a:t>
            </a:r>
            <a:endParaRPr lang="en-US" sz="2400" dirty="0">
              <a:solidFill>
                <a:srgbClr val="00826C"/>
              </a:solidFill>
              <a:latin typeface="+mj-lt"/>
            </a:endParaRPr>
          </a:p>
          <a:p>
            <a:pPr algn="ctr"/>
            <a:r>
              <a:rPr lang="en-US" sz="2400" i="1" dirty="0">
                <a:solidFill>
                  <a:srgbClr val="00826C"/>
                </a:solidFill>
                <a:latin typeface="+mj-lt"/>
              </a:rPr>
              <a:t>Clinical Site Liaison</a:t>
            </a:r>
          </a:p>
          <a:p>
            <a:pPr algn="ctr"/>
            <a:endParaRPr lang="en-US" sz="2400" i="1" dirty="0">
              <a:solidFill>
                <a:srgbClr val="00826C"/>
              </a:solidFill>
              <a:latin typeface="+mj-lt"/>
            </a:endParaRPr>
          </a:p>
          <a:p>
            <a:pPr algn="ctr"/>
            <a:r>
              <a:rPr lang="en-US" sz="2400" dirty="0">
                <a:solidFill>
                  <a:srgbClr val="00826C"/>
                </a:solidFill>
                <a:latin typeface="+mj-lt"/>
              </a:rPr>
              <a:t>Lauren Card</a:t>
            </a:r>
          </a:p>
          <a:p>
            <a:pPr algn="ctr"/>
            <a:r>
              <a:rPr lang="en-US" sz="2400" dirty="0">
                <a:solidFill>
                  <a:srgbClr val="00826C"/>
                </a:solidFill>
                <a:latin typeface="+mj-lt"/>
              </a:rPr>
              <a:t>Events Administration</a:t>
            </a:r>
          </a:p>
          <a:p>
            <a:pPr algn="ctr"/>
            <a:endParaRPr lang="en-US" sz="2400" dirty="0">
              <a:solidFill>
                <a:srgbClr val="00826C"/>
              </a:solidFill>
              <a:latin typeface="+mj-lt"/>
            </a:endParaRPr>
          </a:p>
          <a:p>
            <a:pPr algn="ctr"/>
            <a:r>
              <a:rPr lang="en-US" sz="2400" dirty="0">
                <a:solidFill>
                  <a:srgbClr val="00826C"/>
                </a:solidFill>
                <a:latin typeface="+mj-lt"/>
              </a:rPr>
              <a:t>Kathy Weatherford</a:t>
            </a:r>
          </a:p>
          <a:p>
            <a:pPr algn="ctr"/>
            <a:r>
              <a:rPr lang="en-US" sz="2400" i="1" dirty="0">
                <a:solidFill>
                  <a:srgbClr val="00826C"/>
                </a:solidFill>
                <a:latin typeface="+mj-lt"/>
              </a:rPr>
              <a:t>Program Administrator</a:t>
            </a:r>
          </a:p>
        </p:txBody>
      </p:sp>
    </p:spTree>
    <p:extLst>
      <p:ext uri="{BB962C8B-B14F-4D97-AF65-F5344CB8AC3E}">
        <p14:creationId xmlns:p14="http://schemas.microsoft.com/office/powerpoint/2010/main" val="1447580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Recruitment: Patient Baseline Forms</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211866" y="4785181"/>
            <a:ext cx="2699438" cy="688519"/>
          </a:xfrm>
        </p:spPr>
        <p:txBody>
          <a:bodyPr>
            <a:normAutofit/>
          </a:bodyPr>
          <a:lstStyle/>
          <a:p>
            <a:pPr marL="0" indent="0" algn="ctr">
              <a:buNone/>
            </a:pPr>
            <a:r>
              <a:rPr lang="en-US" sz="2000" dirty="0"/>
              <a:t>Patient Contact Form </a:t>
            </a:r>
          </a:p>
          <a:p>
            <a:pPr marL="0" indent="0">
              <a:buNone/>
            </a:pPr>
            <a:endParaRPr lang="en-US" dirty="0"/>
          </a:p>
        </p:txBody>
      </p:sp>
      <p:pic>
        <p:nvPicPr>
          <p:cNvPr id="6" name="Picture 5">
            <a:extLst>
              <a:ext uri="{FF2B5EF4-FFF2-40B4-BE49-F238E27FC236}">
                <a16:creationId xmlns:a16="http://schemas.microsoft.com/office/drawing/2014/main" id="{7A119B81-0F73-4145-8BD6-9BF8572EEA57}"/>
              </a:ext>
            </a:extLst>
          </p:cNvPr>
          <p:cNvPicPr>
            <a:picLocks noChangeAspect="1"/>
          </p:cNvPicPr>
          <p:nvPr/>
        </p:nvPicPr>
        <p:blipFill>
          <a:blip r:embed="rId3"/>
          <a:srcRect/>
          <a:stretch/>
        </p:blipFill>
        <p:spPr>
          <a:xfrm>
            <a:off x="3213787" y="1176481"/>
            <a:ext cx="2699437" cy="3513478"/>
          </a:xfrm>
          <a:prstGeom prst="rect">
            <a:avLst/>
          </a:prstGeom>
          <a:ln>
            <a:solidFill>
              <a:schemeClr val="tx1">
                <a:lumMod val="50000"/>
                <a:lumOff val="50000"/>
              </a:schemeClr>
            </a:solidFill>
          </a:ln>
        </p:spPr>
      </p:pic>
      <p:pic>
        <p:nvPicPr>
          <p:cNvPr id="7" name="Picture 6">
            <a:extLst>
              <a:ext uri="{FF2B5EF4-FFF2-40B4-BE49-F238E27FC236}">
                <a16:creationId xmlns:a16="http://schemas.microsoft.com/office/drawing/2014/main" id="{9C9D2CF2-3147-44BF-9AD7-44B123C6D79B}"/>
              </a:ext>
            </a:extLst>
          </p:cNvPr>
          <p:cNvPicPr>
            <a:picLocks noChangeAspect="1"/>
          </p:cNvPicPr>
          <p:nvPr/>
        </p:nvPicPr>
        <p:blipFill>
          <a:blip r:embed="rId4"/>
          <a:srcRect/>
          <a:stretch/>
        </p:blipFill>
        <p:spPr>
          <a:xfrm>
            <a:off x="211866" y="1189127"/>
            <a:ext cx="2699437" cy="3500832"/>
          </a:xfrm>
          <a:prstGeom prst="rect">
            <a:avLst/>
          </a:prstGeom>
          <a:solidFill>
            <a:schemeClr val="tx1">
              <a:lumMod val="50000"/>
              <a:lumOff val="50000"/>
            </a:schemeClr>
          </a:solidFill>
          <a:ln>
            <a:solidFill>
              <a:schemeClr val="tx1">
                <a:lumMod val="50000"/>
                <a:lumOff val="50000"/>
              </a:schemeClr>
            </a:solidFill>
          </a:ln>
        </p:spPr>
      </p:pic>
      <p:pic>
        <p:nvPicPr>
          <p:cNvPr id="8" name="Picture 7">
            <a:extLst>
              <a:ext uri="{FF2B5EF4-FFF2-40B4-BE49-F238E27FC236}">
                <a16:creationId xmlns:a16="http://schemas.microsoft.com/office/drawing/2014/main" id="{D3C42C9F-CA90-4839-A3C2-A37F8100F0CB}"/>
              </a:ext>
            </a:extLst>
          </p:cNvPr>
          <p:cNvPicPr>
            <a:picLocks noChangeAspect="1"/>
          </p:cNvPicPr>
          <p:nvPr/>
        </p:nvPicPr>
        <p:blipFill>
          <a:blip r:embed="rId5"/>
          <a:srcRect/>
          <a:stretch/>
        </p:blipFill>
        <p:spPr>
          <a:xfrm>
            <a:off x="6221486" y="1176481"/>
            <a:ext cx="2687881" cy="3513478"/>
          </a:xfrm>
          <a:prstGeom prst="rect">
            <a:avLst/>
          </a:prstGeom>
          <a:ln>
            <a:solidFill>
              <a:schemeClr val="tx1">
                <a:lumMod val="50000"/>
                <a:lumOff val="50000"/>
              </a:schemeClr>
            </a:solidFill>
          </a:ln>
        </p:spPr>
      </p:pic>
      <p:sp>
        <p:nvSpPr>
          <p:cNvPr id="9" name="Content Placeholder 2">
            <a:extLst>
              <a:ext uri="{FF2B5EF4-FFF2-40B4-BE49-F238E27FC236}">
                <a16:creationId xmlns:a16="http://schemas.microsoft.com/office/drawing/2014/main" id="{586FEA8A-54BA-445D-BE55-587A769E5740}"/>
              </a:ext>
            </a:extLst>
          </p:cNvPr>
          <p:cNvSpPr txBox="1">
            <a:spLocks/>
          </p:cNvSpPr>
          <p:nvPr/>
        </p:nvSpPr>
        <p:spPr>
          <a:xfrm>
            <a:off x="3222281" y="4785181"/>
            <a:ext cx="2699438" cy="688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85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857"/>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85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Baseline Knee Survey</a:t>
            </a:r>
          </a:p>
          <a:p>
            <a:pPr marL="0" indent="0">
              <a:buFont typeface="Arial" panose="020B0604020202020204" pitchFamily="34" charset="0"/>
              <a:buNone/>
            </a:pPr>
            <a:endParaRPr lang="en-US" dirty="0"/>
          </a:p>
        </p:txBody>
      </p:sp>
      <p:sp>
        <p:nvSpPr>
          <p:cNvPr id="10" name="Content Placeholder 2">
            <a:extLst>
              <a:ext uri="{FF2B5EF4-FFF2-40B4-BE49-F238E27FC236}">
                <a16:creationId xmlns:a16="http://schemas.microsoft.com/office/drawing/2014/main" id="{B08D3F9A-46B1-445C-9210-B936269069DA}"/>
              </a:ext>
            </a:extLst>
          </p:cNvPr>
          <p:cNvSpPr txBox="1">
            <a:spLocks/>
          </p:cNvSpPr>
          <p:nvPr/>
        </p:nvSpPr>
        <p:spPr>
          <a:xfrm>
            <a:off x="6232696" y="4785181"/>
            <a:ext cx="2699438" cy="688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85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857"/>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85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Baseline Hip Survey</a:t>
            </a:r>
          </a:p>
          <a:p>
            <a:pPr marL="0" indent="0">
              <a:buFont typeface="Arial" panose="020B0604020202020204" pitchFamily="34" charset="0"/>
              <a:buNone/>
            </a:pPr>
            <a:endParaRPr lang="en-US" dirty="0"/>
          </a:p>
        </p:txBody>
      </p:sp>
      <p:sp>
        <p:nvSpPr>
          <p:cNvPr id="11" name="Content Placeholder 2">
            <a:extLst>
              <a:ext uri="{FF2B5EF4-FFF2-40B4-BE49-F238E27FC236}">
                <a16:creationId xmlns:a16="http://schemas.microsoft.com/office/drawing/2014/main" id="{673658A5-1B1B-4C52-8C13-D3C042924F1C}"/>
              </a:ext>
            </a:extLst>
          </p:cNvPr>
          <p:cNvSpPr txBox="1">
            <a:spLocks/>
          </p:cNvSpPr>
          <p:nvPr/>
        </p:nvSpPr>
        <p:spPr>
          <a:xfrm>
            <a:off x="211866" y="5365722"/>
            <a:ext cx="8689538" cy="94617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85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857"/>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85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The randomization form in Statix will become available once the Pre-Screen, Screening, Contact, and Baseline forms have been entered.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794834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200" dirty="0">
                <a:effectLst/>
              </a:rPr>
              <a:t>Recruitment: Randomization</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244600"/>
            <a:ext cx="3752850" cy="4975656"/>
          </a:xfrm>
        </p:spPr>
        <p:txBody>
          <a:bodyPr>
            <a:normAutofit fontScale="85000" lnSpcReduction="20000"/>
          </a:bodyPr>
          <a:lstStyle/>
          <a:p>
            <a:r>
              <a:rPr lang="en-US" dirty="0"/>
              <a:t>Randomization can only occur after the surgeon has confirmed eligibility and before the day of surgery</a:t>
            </a:r>
          </a:p>
          <a:p>
            <a:r>
              <a:rPr lang="en-US" dirty="0"/>
              <a:t>Contraindications to the medications will determine which treatment group the patient will be assigned to. </a:t>
            </a:r>
          </a:p>
          <a:p>
            <a:r>
              <a:rPr lang="en-US" dirty="0"/>
              <a:t>Record the randomization assignment given via Statix on the Randomization CRF</a:t>
            </a:r>
          </a:p>
          <a:p>
            <a:pPr marL="0" indent="0">
              <a:buNone/>
            </a:pPr>
            <a:endParaRPr lang="en-US" dirty="0"/>
          </a:p>
        </p:txBody>
      </p:sp>
      <p:pic>
        <p:nvPicPr>
          <p:cNvPr id="4" name="Picture 3">
            <a:extLst>
              <a:ext uri="{FF2B5EF4-FFF2-40B4-BE49-F238E27FC236}">
                <a16:creationId xmlns:a16="http://schemas.microsoft.com/office/drawing/2014/main" id="{5B2CDE9B-BBBA-4B6A-999F-4DF21CBB4941}"/>
              </a:ext>
            </a:extLst>
          </p:cNvPr>
          <p:cNvPicPr>
            <a:picLocks noChangeAspect="1"/>
          </p:cNvPicPr>
          <p:nvPr/>
        </p:nvPicPr>
        <p:blipFill>
          <a:blip r:embed="rId2"/>
          <a:stretch>
            <a:fillRect/>
          </a:stretch>
        </p:blipFill>
        <p:spPr>
          <a:xfrm>
            <a:off x="4534288" y="1071141"/>
            <a:ext cx="3981062" cy="5149115"/>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2409921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200" dirty="0">
                <a:effectLst/>
              </a:rPr>
              <a:t>Study Medications</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422400"/>
            <a:ext cx="7886700" cy="4797856"/>
          </a:xfrm>
        </p:spPr>
        <p:txBody>
          <a:bodyPr>
            <a:normAutofit fontScale="70000" lnSpcReduction="20000"/>
          </a:bodyPr>
          <a:lstStyle/>
          <a:p>
            <a:pPr marL="0" indent="0">
              <a:buNone/>
            </a:pPr>
            <a:r>
              <a:rPr lang="en-US" dirty="0"/>
              <a:t>Treatment Groups </a:t>
            </a:r>
          </a:p>
          <a:p>
            <a:r>
              <a:rPr lang="en-US" dirty="0"/>
              <a:t>Aspirin</a:t>
            </a:r>
          </a:p>
          <a:p>
            <a:pPr lvl="1"/>
            <a:r>
              <a:rPr lang="en-US" dirty="0"/>
              <a:t>Enteric coated </a:t>
            </a:r>
          </a:p>
          <a:p>
            <a:pPr lvl="1"/>
            <a:r>
              <a:rPr lang="en-US" dirty="0"/>
              <a:t>162 mg given in the morning prior to surgery</a:t>
            </a:r>
          </a:p>
          <a:p>
            <a:pPr lvl="1"/>
            <a:r>
              <a:rPr lang="en-US" dirty="0"/>
              <a:t>81 mg BID beginning on POD1</a:t>
            </a:r>
          </a:p>
          <a:p>
            <a:pPr marL="457200" lvl="1" indent="0">
              <a:buNone/>
            </a:pPr>
            <a:endParaRPr lang="en-US" dirty="0"/>
          </a:p>
          <a:p>
            <a:r>
              <a:rPr lang="en-US" dirty="0"/>
              <a:t>Warfarin (Coumadin)</a:t>
            </a:r>
          </a:p>
          <a:p>
            <a:pPr lvl="1"/>
            <a:r>
              <a:rPr lang="en-US" dirty="0"/>
              <a:t>Initial dose based on weight given in the morning prior to surgery</a:t>
            </a:r>
          </a:p>
          <a:p>
            <a:pPr lvl="2"/>
            <a:r>
              <a:rPr lang="en-US" dirty="0"/>
              <a:t>2.5 mg &lt;125 </a:t>
            </a:r>
            <a:r>
              <a:rPr lang="en-US" dirty="0" err="1"/>
              <a:t>lbs</a:t>
            </a:r>
            <a:endParaRPr lang="en-US" dirty="0"/>
          </a:p>
          <a:p>
            <a:pPr lvl="2"/>
            <a:r>
              <a:rPr lang="en-US" dirty="0"/>
              <a:t>5mg 125-250 </a:t>
            </a:r>
            <a:r>
              <a:rPr lang="en-US" dirty="0" err="1"/>
              <a:t>lbs</a:t>
            </a:r>
            <a:endParaRPr lang="en-US" dirty="0"/>
          </a:p>
          <a:p>
            <a:pPr lvl="2"/>
            <a:r>
              <a:rPr lang="en-US" dirty="0"/>
              <a:t>7.5 mg &gt;250 </a:t>
            </a:r>
            <a:r>
              <a:rPr lang="en-US" dirty="0" err="1"/>
              <a:t>lbs</a:t>
            </a:r>
            <a:endParaRPr lang="en-US" dirty="0"/>
          </a:p>
          <a:p>
            <a:pPr lvl="1"/>
            <a:r>
              <a:rPr lang="en-US" dirty="0"/>
              <a:t>If given prior to 12pm, a second dose will be given in the evening (also based on weight)</a:t>
            </a:r>
          </a:p>
          <a:p>
            <a:pPr lvl="1"/>
            <a:r>
              <a:rPr lang="en-US" dirty="0"/>
              <a:t>POD1: in the evening based on target INR value of 2.0 (range 1.7-2.2)</a:t>
            </a:r>
          </a:p>
          <a:p>
            <a:pPr marL="457200" lvl="1" indent="0">
              <a:buNone/>
            </a:pPr>
            <a:endParaRPr lang="en-US" dirty="0"/>
          </a:p>
          <a:p>
            <a:r>
              <a:rPr lang="en-US" dirty="0"/>
              <a:t>Rivaroxaban (Xarelto)</a:t>
            </a:r>
          </a:p>
          <a:p>
            <a:pPr lvl="1"/>
            <a:r>
              <a:rPr lang="en-US" dirty="0"/>
              <a:t>10mg given 24 hours after patient reaches the recovery room (+/- 2 hour window)</a:t>
            </a:r>
          </a:p>
          <a:p>
            <a:endParaRPr lang="en-US" dirty="0"/>
          </a:p>
          <a:p>
            <a:pPr marL="0" indent="0">
              <a:buNone/>
            </a:pPr>
            <a:endParaRPr lang="en-US" dirty="0"/>
          </a:p>
        </p:txBody>
      </p:sp>
    </p:spTree>
    <p:extLst>
      <p:ext uri="{BB962C8B-B14F-4D97-AF65-F5344CB8AC3E}">
        <p14:creationId xmlns:p14="http://schemas.microsoft.com/office/powerpoint/2010/main" val="3188377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200" dirty="0">
                <a:effectLst/>
              </a:rPr>
              <a:t>Study Medications</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422400"/>
            <a:ext cx="7886700" cy="4797856"/>
          </a:xfrm>
        </p:spPr>
        <p:txBody>
          <a:bodyPr>
            <a:normAutofit/>
          </a:bodyPr>
          <a:lstStyle/>
          <a:p>
            <a:pPr marL="0" indent="0">
              <a:buNone/>
            </a:pPr>
            <a:r>
              <a:rPr lang="en-US" dirty="0"/>
              <a:t>Patients on preoperative cardiac dose aspirin</a:t>
            </a:r>
          </a:p>
          <a:p>
            <a:pPr lvl="1"/>
            <a:r>
              <a:rPr lang="en-US" dirty="0"/>
              <a:t>Randomize to Aspirin: </a:t>
            </a:r>
          </a:p>
          <a:p>
            <a:pPr lvl="2"/>
            <a:r>
              <a:rPr lang="en-US" dirty="0"/>
              <a:t>May continue their usual dosing regimen prior to the morning of surgery, and then commence the PEPPER trial aspirin dose </a:t>
            </a:r>
          </a:p>
          <a:p>
            <a:pPr lvl="2"/>
            <a:r>
              <a:rPr lang="en-US" dirty="0"/>
              <a:t>Randomized to Warfarin or Xarelto:</a:t>
            </a:r>
          </a:p>
          <a:p>
            <a:pPr lvl="3"/>
            <a:r>
              <a:rPr lang="en-US" dirty="0"/>
              <a:t>May continue their aspirin regimen throughout the trial</a:t>
            </a:r>
          </a:p>
          <a:p>
            <a:pPr lvl="1"/>
            <a:endParaRPr lang="en-US" dirty="0"/>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3994262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9D3616-D140-40F1-B044-C58B5951EC84}"/>
              </a:ext>
            </a:extLst>
          </p:cNvPr>
          <p:cNvPicPr>
            <a:picLocks noChangeAspect="1"/>
          </p:cNvPicPr>
          <p:nvPr/>
        </p:nvPicPr>
        <p:blipFill>
          <a:blip r:embed="rId3"/>
          <a:stretch>
            <a:fillRect/>
          </a:stretch>
        </p:blipFill>
        <p:spPr>
          <a:xfrm>
            <a:off x="515915" y="406792"/>
            <a:ext cx="3886200" cy="1995333"/>
          </a:xfrm>
          <a:prstGeom prst="rect">
            <a:avLst/>
          </a:prstGeom>
          <a:noFill/>
        </p:spPr>
      </p:pic>
      <p:sp>
        <p:nvSpPr>
          <p:cNvPr id="11" name="Content Placeholder 3">
            <a:extLst>
              <a:ext uri="{FF2B5EF4-FFF2-40B4-BE49-F238E27FC236}">
                <a16:creationId xmlns:a16="http://schemas.microsoft.com/office/drawing/2014/main" id="{DA6B1F6F-6F0B-4550-923D-EE4BBCF89577}"/>
              </a:ext>
            </a:extLst>
          </p:cNvPr>
          <p:cNvSpPr>
            <a:spLocks noGrp="1"/>
          </p:cNvSpPr>
          <p:nvPr>
            <p:ph sz="half" idx="2"/>
          </p:nvPr>
        </p:nvSpPr>
        <p:spPr>
          <a:xfrm>
            <a:off x="515915" y="2402125"/>
            <a:ext cx="7999435" cy="3541475"/>
          </a:xfrm>
        </p:spPr>
        <p:txBody>
          <a:bodyPr/>
          <a:lstStyle/>
          <a:p>
            <a:pPr marL="0" indent="0" algn="ctr">
              <a:buNone/>
            </a:pPr>
            <a:r>
              <a:rPr lang="en-US" sz="4000" dirty="0"/>
              <a:t>Statix 2.0 is finally live! </a:t>
            </a:r>
          </a:p>
          <a:p>
            <a:pPr marL="0" indent="0" algn="ctr">
              <a:buNone/>
            </a:pPr>
            <a:r>
              <a:rPr lang="en-US" dirty="0">
                <a:highlight>
                  <a:srgbClr val="FFFF00"/>
                </a:highlight>
              </a:rPr>
              <a:t>Go Live date: 7/5/2021</a:t>
            </a:r>
          </a:p>
          <a:p>
            <a:pPr marL="0" indent="0">
              <a:buNone/>
            </a:pPr>
            <a:endParaRPr lang="en-US" dirty="0"/>
          </a:p>
          <a:p>
            <a:pPr marL="0" indent="0" algn="ctr">
              <a:buNone/>
            </a:pPr>
            <a:r>
              <a:rPr lang="en-US" sz="4400" dirty="0">
                <a:hlinkClick r:id="rId4"/>
              </a:rPr>
              <a:t>https://live.statix.com/</a:t>
            </a:r>
            <a:endParaRPr lang="en-US" sz="4400" dirty="0"/>
          </a:p>
          <a:p>
            <a:pPr marL="914400" lvl="2" indent="0">
              <a:buNone/>
            </a:pPr>
            <a:endParaRPr lang="en-US" dirty="0"/>
          </a:p>
        </p:txBody>
      </p:sp>
    </p:spTree>
    <p:extLst>
      <p:ext uri="{BB962C8B-B14F-4D97-AF65-F5344CB8AC3E}">
        <p14:creationId xmlns:p14="http://schemas.microsoft.com/office/powerpoint/2010/main" val="36114566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AC7E-DB04-4CEB-8D7B-2CE572B3925A}"/>
              </a:ext>
            </a:extLst>
          </p:cNvPr>
          <p:cNvSpPr>
            <a:spLocks noGrp="1"/>
          </p:cNvSpPr>
          <p:nvPr>
            <p:ph type="title"/>
          </p:nvPr>
        </p:nvSpPr>
        <p:spPr/>
        <p:txBody>
          <a:bodyPr>
            <a:normAutofit/>
          </a:bodyPr>
          <a:lstStyle/>
          <a:p>
            <a:r>
              <a:rPr lang="en-US" sz="3600" dirty="0">
                <a:effectLst/>
              </a:rPr>
              <a:t>Browser Compatibility</a:t>
            </a:r>
          </a:p>
        </p:txBody>
      </p:sp>
      <p:sp>
        <p:nvSpPr>
          <p:cNvPr id="3" name="Content Placeholder 2">
            <a:extLst>
              <a:ext uri="{FF2B5EF4-FFF2-40B4-BE49-F238E27FC236}">
                <a16:creationId xmlns:a16="http://schemas.microsoft.com/office/drawing/2014/main" id="{8307B743-1F79-4292-A64E-C933F680A9EF}"/>
              </a:ext>
            </a:extLst>
          </p:cNvPr>
          <p:cNvSpPr>
            <a:spLocks noGrp="1"/>
          </p:cNvSpPr>
          <p:nvPr>
            <p:ph idx="1"/>
          </p:nvPr>
        </p:nvSpPr>
        <p:spPr/>
        <p:txBody>
          <a:bodyPr/>
          <a:lstStyle/>
          <a:p>
            <a:r>
              <a:rPr lang="en-US" dirty="0"/>
              <a:t>The Statix database is best used with the following browsers:</a:t>
            </a:r>
          </a:p>
          <a:p>
            <a:pPr lvl="1"/>
            <a:r>
              <a:rPr lang="en-US" dirty="0"/>
              <a:t>Chrome</a:t>
            </a:r>
          </a:p>
          <a:p>
            <a:pPr lvl="1"/>
            <a:r>
              <a:rPr lang="en-US" dirty="0"/>
              <a:t>Firefox</a:t>
            </a:r>
          </a:p>
          <a:p>
            <a:pPr lvl="1"/>
            <a:r>
              <a:rPr lang="en-US" dirty="0"/>
              <a:t>Edge</a:t>
            </a:r>
          </a:p>
          <a:p>
            <a:pPr lvl="1"/>
            <a:endParaRPr lang="en-US" dirty="0"/>
          </a:p>
          <a:p>
            <a:r>
              <a:rPr lang="en-US" dirty="0"/>
              <a:t>Please avoid using Internet Explorer as we have noticed glitches and errors. </a:t>
            </a:r>
          </a:p>
        </p:txBody>
      </p:sp>
    </p:spTree>
    <p:extLst>
      <p:ext uri="{BB962C8B-B14F-4D97-AF65-F5344CB8AC3E}">
        <p14:creationId xmlns:p14="http://schemas.microsoft.com/office/powerpoint/2010/main" val="256429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DBFF9-2CBB-4BDE-9E6F-46DE755F94A4}"/>
              </a:ext>
            </a:extLst>
          </p:cNvPr>
          <p:cNvSpPr>
            <a:spLocks noGrp="1"/>
          </p:cNvSpPr>
          <p:nvPr>
            <p:ph type="title"/>
          </p:nvPr>
        </p:nvSpPr>
        <p:spPr/>
        <p:txBody>
          <a:bodyPr>
            <a:normAutofit/>
          </a:bodyPr>
          <a:lstStyle/>
          <a:p>
            <a:r>
              <a:rPr lang="en-US" sz="3600" dirty="0">
                <a:effectLst/>
              </a:rPr>
              <a:t>Accessing the Database</a:t>
            </a:r>
          </a:p>
        </p:txBody>
      </p:sp>
      <p:sp>
        <p:nvSpPr>
          <p:cNvPr id="4" name="Content Placeholder 3">
            <a:extLst>
              <a:ext uri="{FF2B5EF4-FFF2-40B4-BE49-F238E27FC236}">
                <a16:creationId xmlns:a16="http://schemas.microsoft.com/office/drawing/2014/main" id="{6C4D8984-CFD4-42C0-AB5C-6E09189BAF4E}"/>
              </a:ext>
            </a:extLst>
          </p:cNvPr>
          <p:cNvSpPr>
            <a:spLocks noGrp="1"/>
          </p:cNvSpPr>
          <p:nvPr>
            <p:ph idx="1"/>
          </p:nvPr>
        </p:nvSpPr>
        <p:spPr>
          <a:xfrm>
            <a:off x="628650" y="1554480"/>
            <a:ext cx="4269027" cy="4572000"/>
          </a:xfrm>
        </p:spPr>
        <p:txBody>
          <a:bodyPr>
            <a:normAutofit fontScale="85000" lnSpcReduction="20000"/>
          </a:bodyPr>
          <a:lstStyle/>
          <a:p>
            <a:pPr>
              <a:spcAft>
                <a:spcPts val="600"/>
              </a:spcAft>
            </a:pPr>
            <a:r>
              <a:rPr lang="en-US" dirty="0">
                <a:hlinkClick r:id="rId2"/>
              </a:rPr>
              <a:t>https://live.statix.com/</a:t>
            </a:r>
            <a:endParaRPr lang="en-US" dirty="0"/>
          </a:p>
          <a:p>
            <a:pPr>
              <a:spcAft>
                <a:spcPts val="600"/>
              </a:spcAft>
            </a:pPr>
            <a:r>
              <a:rPr lang="en-US" dirty="0"/>
              <a:t>Upon first log-in, choose “Via Email” to receive your Two Factor Authentication code</a:t>
            </a:r>
          </a:p>
          <a:p>
            <a:pPr>
              <a:spcAft>
                <a:spcPts val="600"/>
              </a:spcAft>
            </a:pPr>
            <a:r>
              <a:rPr lang="en-US" dirty="0"/>
              <a:t>Edit your account after first log-in to add your phone number for text codes. </a:t>
            </a:r>
          </a:p>
          <a:p>
            <a:pPr lvl="1">
              <a:spcAft>
                <a:spcPts val="600"/>
              </a:spcAft>
            </a:pPr>
            <a:r>
              <a:rPr lang="en-US" dirty="0"/>
              <a:t>Email codes: 6 digits</a:t>
            </a:r>
          </a:p>
          <a:p>
            <a:pPr lvl="1">
              <a:spcAft>
                <a:spcPts val="600"/>
              </a:spcAft>
            </a:pPr>
            <a:r>
              <a:rPr lang="en-US" dirty="0"/>
              <a:t>SMS Text codes: 4 digits</a:t>
            </a:r>
          </a:p>
          <a:p>
            <a:pPr>
              <a:spcAft>
                <a:spcPts val="600"/>
              </a:spcAft>
            </a:pPr>
            <a:r>
              <a:rPr lang="en-US" dirty="0"/>
              <a:t>Two Factor Authentication is only required every 12 hours</a:t>
            </a:r>
          </a:p>
          <a:p>
            <a:endParaRPr lang="en-US" dirty="0"/>
          </a:p>
        </p:txBody>
      </p:sp>
      <p:pic>
        <p:nvPicPr>
          <p:cNvPr id="6" name="Content Placeholder 5">
            <a:extLst>
              <a:ext uri="{FF2B5EF4-FFF2-40B4-BE49-F238E27FC236}">
                <a16:creationId xmlns:a16="http://schemas.microsoft.com/office/drawing/2014/main" id="{D7C0DFF1-793A-42BE-A2C3-8D6FADE34CAE}"/>
              </a:ext>
            </a:extLst>
          </p:cNvPr>
          <p:cNvPicPr>
            <a:picLocks noGrp="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897677" y="1970088"/>
            <a:ext cx="4121063" cy="2917825"/>
          </a:xfrm>
          <a:prstGeom prst="rect">
            <a:avLst/>
          </a:prstGeom>
          <a:ln>
            <a:solidFill>
              <a:schemeClr val="tx1">
                <a:lumMod val="50000"/>
                <a:lumOff val="50000"/>
              </a:schemeClr>
            </a:solidFill>
          </a:ln>
        </p:spPr>
      </p:pic>
    </p:spTree>
    <p:extLst>
      <p:ext uri="{BB962C8B-B14F-4D97-AF65-F5344CB8AC3E}">
        <p14:creationId xmlns:p14="http://schemas.microsoft.com/office/powerpoint/2010/main" val="1040806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C5387-16D7-4768-96DB-72269D7DC9F1}"/>
              </a:ext>
            </a:extLst>
          </p:cNvPr>
          <p:cNvSpPr>
            <a:spLocks noGrp="1"/>
          </p:cNvSpPr>
          <p:nvPr>
            <p:ph type="title"/>
          </p:nvPr>
        </p:nvSpPr>
        <p:spPr/>
        <p:txBody>
          <a:bodyPr>
            <a:normAutofit/>
          </a:bodyPr>
          <a:lstStyle/>
          <a:p>
            <a:r>
              <a:rPr lang="en-US" sz="3600" dirty="0">
                <a:effectLst/>
              </a:rPr>
              <a:t>Training in PLAYGROUND</a:t>
            </a:r>
          </a:p>
        </p:txBody>
      </p:sp>
      <p:sp>
        <p:nvSpPr>
          <p:cNvPr id="3" name="Content Placeholder 2">
            <a:extLst>
              <a:ext uri="{FF2B5EF4-FFF2-40B4-BE49-F238E27FC236}">
                <a16:creationId xmlns:a16="http://schemas.microsoft.com/office/drawing/2014/main" id="{E658D69F-0F72-4833-9E7C-878F714CA742}"/>
              </a:ext>
            </a:extLst>
          </p:cNvPr>
          <p:cNvSpPr>
            <a:spLocks noGrp="1"/>
          </p:cNvSpPr>
          <p:nvPr>
            <p:ph idx="1"/>
          </p:nvPr>
        </p:nvSpPr>
        <p:spPr/>
        <p:txBody>
          <a:bodyPr/>
          <a:lstStyle/>
          <a:p>
            <a:r>
              <a:rPr lang="en-US" dirty="0"/>
              <a:t>When first accessing Statix 2.0, you will be released into the PLAYGROUND site (site 40)</a:t>
            </a:r>
          </a:p>
          <a:p>
            <a:r>
              <a:rPr lang="en-US" dirty="0"/>
              <a:t>Only faux patient data should be entered in this site. </a:t>
            </a:r>
          </a:p>
          <a:p>
            <a:r>
              <a:rPr lang="en-US" dirty="0"/>
              <a:t>Once you have been fully trained and are comfortable entering data and navigating Statix, you will be moved over to your appropriate site.</a:t>
            </a:r>
          </a:p>
        </p:txBody>
      </p:sp>
    </p:spTree>
    <p:extLst>
      <p:ext uri="{BB962C8B-B14F-4D97-AF65-F5344CB8AC3E}">
        <p14:creationId xmlns:p14="http://schemas.microsoft.com/office/powerpoint/2010/main" val="1780106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9B36F-DA7C-43CA-80FB-9C4ED3BCDB09}"/>
              </a:ext>
            </a:extLst>
          </p:cNvPr>
          <p:cNvSpPr>
            <a:spLocks noGrp="1"/>
          </p:cNvSpPr>
          <p:nvPr>
            <p:ph type="title"/>
          </p:nvPr>
        </p:nvSpPr>
        <p:spPr/>
        <p:txBody>
          <a:bodyPr>
            <a:normAutofit/>
          </a:bodyPr>
          <a:lstStyle/>
          <a:p>
            <a:r>
              <a:rPr lang="en-US" sz="3600" dirty="0">
                <a:effectLst/>
              </a:rPr>
              <a:t>Dashboard and Power BI</a:t>
            </a:r>
          </a:p>
        </p:txBody>
      </p:sp>
      <p:sp>
        <p:nvSpPr>
          <p:cNvPr id="3" name="Content Placeholder 2">
            <a:extLst>
              <a:ext uri="{FF2B5EF4-FFF2-40B4-BE49-F238E27FC236}">
                <a16:creationId xmlns:a16="http://schemas.microsoft.com/office/drawing/2014/main" id="{39DF4D6E-048F-4A72-AC0E-A268B580319E}"/>
              </a:ext>
            </a:extLst>
          </p:cNvPr>
          <p:cNvSpPr>
            <a:spLocks noGrp="1"/>
          </p:cNvSpPr>
          <p:nvPr>
            <p:ph idx="1"/>
          </p:nvPr>
        </p:nvSpPr>
        <p:spPr>
          <a:xfrm>
            <a:off x="628650" y="1426089"/>
            <a:ext cx="3943350" cy="4572000"/>
          </a:xfrm>
        </p:spPr>
        <p:txBody>
          <a:bodyPr>
            <a:normAutofit lnSpcReduction="10000"/>
          </a:bodyPr>
          <a:lstStyle/>
          <a:p>
            <a:r>
              <a:rPr lang="en-US" dirty="0"/>
              <a:t>Navigation menu</a:t>
            </a:r>
          </a:p>
          <a:p>
            <a:pPr lvl="1"/>
            <a:r>
              <a:rPr lang="en-US" dirty="0"/>
              <a:t>Dashboard</a:t>
            </a:r>
          </a:p>
          <a:p>
            <a:pPr lvl="1"/>
            <a:r>
              <a:rPr lang="en-US" dirty="0"/>
              <a:t>Subjects </a:t>
            </a:r>
            <a:r>
              <a:rPr lang="en-US" i="1" dirty="0"/>
              <a:t>(formerly Participants)</a:t>
            </a:r>
          </a:p>
          <a:p>
            <a:pPr lvl="1"/>
            <a:r>
              <a:rPr lang="en-US" dirty="0"/>
              <a:t>Projects</a:t>
            </a:r>
          </a:p>
          <a:p>
            <a:pPr lvl="1"/>
            <a:r>
              <a:rPr lang="en-US" dirty="0"/>
              <a:t>My Account</a:t>
            </a:r>
          </a:p>
          <a:p>
            <a:pPr lvl="1"/>
            <a:r>
              <a:rPr lang="en-US" dirty="0"/>
              <a:t>Logout</a:t>
            </a:r>
          </a:p>
          <a:p>
            <a:pPr lvl="1"/>
            <a:endParaRPr lang="en-US" dirty="0"/>
          </a:p>
          <a:p>
            <a:r>
              <a:rPr lang="en-US" dirty="0"/>
              <a:t>Power BI </a:t>
            </a:r>
            <a:r>
              <a:rPr lang="en-US" dirty="0" smtClean="0"/>
              <a:t>Reports</a:t>
            </a:r>
          </a:p>
          <a:p>
            <a:pPr lvl="1"/>
            <a:r>
              <a:rPr lang="en-US" dirty="0" smtClean="0"/>
              <a:t>Coming soon!</a:t>
            </a:r>
            <a:endParaRPr lang="en-US" dirty="0" smtClean="0"/>
          </a:p>
          <a:p>
            <a:pPr marL="0" indent="0">
              <a:buNone/>
            </a:pPr>
            <a:r>
              <a:rPr lang="en-US" dirty="0" smtClean="0"/>
              <a:t>	</a:t>
            </a:r>
            <a:endParaRPr lang="en-US" dirty="0"/>
          </a:p>
        </p:txBody>
      </p:sp>
      <p:pic>
        <p:nvPicPr>
          <p:cNvPr id="4" name="Picture 3">
            <a:extLst>
              <a:ext uri="{FF2B5EF4-FFF2-40B4-BE49-F238E27FC236}">
                <a16:creationId xmlns:a16="http://schemas.microsoft.com/office/drawing/2014/main" id="{24148EDE-C8C4-42E7-ACBE-3D78F7C9606A}"/>
              </a:ext>
            </a:extLst>
          </p:cNvPr>
          <p:cNvPicPr/>
          <p:nvPr/>
        </p:nvPicPr>
        <p:blipFill rotWithShape="1">
          <a:blip r:embed="rId2" cstate="print">
            <a:extLst>
              <a:ext uri="{28A0092B-C50C-407E-A947-70E740481C1C}">
                <a14:useLocalDpi xmlns:a14="http://schemas.microsoft.com/office/drawing/2010/main" val="0"/>
              </a:ext>
            </a:extLst>
          </a:blip>
          <a:srcRect t="8225"/>
          <a:stretch/>
        </p:blipFill>
        <p:spPr bwMode="auto">
          <a:xfrm>
            <a:off x="4572000" y="2136479"/>
            <a:ext cx="4269027" cy="3151219"/>
          </a:xfrm>
          <a:prstGeom prst="rect">
            <a:avLst/>
          </a:prstGeom>
          <a:ln w="9525" cap="flat" cmpd="sng" algn="ctr">
            <a:solidFill>
              <a:schemeClr val="tx1">
                <a:lumMod val="50000"/>
                <a:lumOff val="50000"/>
              </a:schemeClr>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188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Visual Progress Tool</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628650" y="1341119"/>
            <a:ext cx="7886700" cy="1892757"/>
          </a:xfrm>
        </p:spPr>
        <p:txBody>
          <a:bodyPr>
            <a:normAutofit fontScale="77500" lnSpcReduction="20000"/>
          </a:bodyPr>
          <a:lstStyle/>
          <a:p>
            <a:r>
              <a:rPr lang="en-US" dirty="0"/>
              <a:t>Separated by Project (Knee/Hip)</a:t>
            </a:r>
          </a:p>
          <a:p>
            <a:r>
              <a:rPr lang="en-US" dirty="0"/>
              <a:t>Shows patient status and their progression through the study</a:t>
            </a:r>
          </a:p>
          <a:p>
            <a:r>
              <a:rPr lang="en-US" dirty="0"/>
              <a:t>Color coded to easily see what forms have been completed, are lost, are missing, or are no longer needed</a:t>
            </a:r>
          </a:p>
          <a:p>
            <a:r>
              <a:rPr lang="en-US" dirty="0"/>
              <a:t>Columns can be sorted to group similar patients together</a:t>
            </a:r>
          </a:p>
        </p:txBody>
      </p:sp>
      <p:pic>
        <p:nvPicPr>
          <p:cNvPr id="4" name="Picture 3">
            <a:extLst>
              <a:ext uri="{FF2B5EF4-FFF2-40B4-BE49-F238E27FC236}">
                <a16:creationId xmlns:a16="http://schemas.microsoft.com/office/drawing/2014/main" id="{2C5F24F1-8A80-4097-A9FA-08F6CF5A31C7}"/>
              </a:ext>
            </a:extLst>
          </p:cNvPr>
          <p:cNvPicPr/>
          <p:nvPr/>
        </p:nvPicPr>
        <p:blipFill>
          <a:blip r:embed="rId2">
            <a:extLst>
              <a:ext uri="{28A0092B-C50C-407E-A947-70E740481C1C}">
                <a14:useLocalDpi xmlns:a14="http://schemas.microsoft.com/office/drawing/2010/main" val="0"/>
              </a:ext>
            </a:extLst>
          </a:blip>
          <a:stretch>
            <a:fillRect/>
          </a:stretch>
        </p:blipFill>
        <p:spPr>
          <a:xfrm>
            <a:off x="198120" y="3386277"/>
            <a:ext cx="8747760" cy="2560320"/>
          </a:xfrm>
          <a:prstGeom prst="rect">
            <a:avLst/>
          </a:prstGeom>
          <a:ln>
            <a:solidFill>
              <a:sysClr val="windowText" lastClr="000000">
                <a:lumMod val="50000"/>
                <a:lumOff val="50000"/>
              </a:sysClr>
            </a:solidFill>
          </a:ln>
        </p:spPr>
      </p:pic>
    </p:spTree>
    <p:extLst>
      <p:ext uri="{BB962C8B-B14F-4D97-AF65-F5344CB8AC3E}">
        <p14:creationId xmlns:p14="http://schemas.microsoft.com/office/powerpoint/2010/main" val="132794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Protocol Overview</a:t>
            </a:r>
          </a:p>
        </p:txBody>
      </p:sp>
      <p:sp>
        <p:nvSpPr>
          <p:cNvPr id="3" name="TextBox 2"/>
          <p:cNvSpPr txBox="1"/>
          <p:nvPr/>
        </p:nvSpPr>
        <p:spPr>
          <a:xfrm>
            <a:off x="217538" y="1856049"/>
            <a:ext cx="8708923" cy="3914983"/>
          </a:xfrm>
          <a:prstGeom prst="rect">
            <a:avLst/>
          </a:prstGeom>
          <a:noFill/>
        </p:spPr>
        <p:txBody>
          <a:bodyPr wrap="square" rtlCol="0">
            <a:spAutoFit/>
          </a:bodyPr>
          <a:lstStyle/>
          <a:p>
            <a:pPr algn="ctr">
              <a:lnSpc>
                <a:spcPct val="150000"/>
              </a:lnSpc>
            </a:pPr>
            <a:r>
              <a:rPr lang="en-US" sz="2800" b="1" u="sng" dirty="0">
                <a:solidFill>
                  <a:srgbClr val="006857"/>
                </a:solidFill>
                <a:latin typeface="+mj-lt"/>
              </a:rPr>
              <a:t>The PEPPER Trial:</a:t>
            </a:r>
          </a:p>
          <a:p>
            <a:pPr algn="ctr">
              <a:lnSpc>
                <a:spcPct val="150000"/>
              </a:lnSpc>
            </a:pPr>
            <a:r>
              <a:rPr lang="en-US" sz="2000" dirty="0">
                <a:solidFill>
                  <a:srgbClr val="006857"/>
                </a:solidFill>
                <a:latin typeface="+mj-lt"/>
              </a:rPr>
              <a:t>Comparative Effectiveness of </a:t>
            </a:r>
          </a:p>
          <a:p>
            <a:pPr algn="ctr">
              <a:lnSpc>
                <a:spcPct val="150000"/>
              </a:lnSpc>
            </a:pPr>
            <a:r>
              <a:rPr lang="en-US" sz="2000" b="1" i="1" u="sng" dirty="0">
                <a:solidFill>
                  <a:srgbClr val="006857"/>
                </a:solidFill>
                <a:latin typeface="+mj-lt"/>
              </a:rPr>
              <a:t>P</a:t>
            </a:r>
            <a:r>
              <a:rPr lang="en-US" sz="2000" dirty="0">
                <a:solidFill>
                  <a:srgbClr val="006857"/>
                </a:solidFill>
                <a:latin typeface="+mj-lt"/>
              </a:rPr>
              <a:t>ulmonary </a:t>
            </a:r>
            <a:r>
              <a:rPr lang="en-US" sz="2000" b="1" i="1" u="sng" dirty="0">
                <a:solidFill>
                  <a:srgbClr val="006857"/>
                </a:solidFill>
                <a:latin typeface="+mj-lt"/>
              </a:rPr>
              <a:t>E</a:t>
            </a:r>
            <a:r>
              <a:rPr lang="en-US" sz="2000" dirty="0">
                <a:solidFill>
                  <a:srgbClr val="006857"/>
                </a:solidFill>
                <a:latin typeface="+mj-lt"/>
              </a:rPr>
              <a:t>mbolism </a:t>
            </a:r>
            <a:r>
              <a:rPr lang="en-US" sz="2000" b="1" i="1" u="sng" dirty="0">
                <a:solidFill>
                  <a:srgbClr val="006857"/>
                </a:solidFill>
                <a:latin typeface="+mj-lt"/>
              </a:rPr>
              <a:t>P</a:t>
            </a:r>
            <a:r>
              <a:rPr lang="en-US" sz="2000" dirty="0">
                <a:solidFill>
                  <a:srgbClr val="006857"/>
                </a:solidFill>
                <a:latin typeface="+mj-lt"/>
              </a:rPr>
              <a:t>revention after hi</a:t>
            </a:r>
            <a:r>
              <a:rPr lang="en-US" sz="2000" b="1" i="1" u="sng" dirty="0">
                <a:solidFill>
                  <a:srgbClr val="006857"/>
                </a:solidFill>
                <a:latin typeface="+mj-lt"/>
              </a:rPr>
              <a:t>P</a:t>
            </a:r>
            <a:r>
              <a:rPr lang="en-US" sz="2000" dirty="0">
                <a:solidFill>
                  <a:srgbClr val="006857"/>
                </a:solidFill>
                <a:latin typeface="+mj-lt"/>
              </a:rPr>
              <a:t> and kne</a:t>
            </a:r>
            <a:r>
              <a:rPr lang="en-US" sz="2000" b="1" i="1" u="sng" dirty="0">
                <a:solidFill>
                  <a:srgbClr val="006857"/>
                </a:solidFill>
                <a:latin typeface="+mj-lt"/>
              </a:rPr>
              <a:t>E</a:t>
            </a:r>
            <a:r>
              <a:rPr lang="en-US" sz="2000" dirty="0">
                <a:solidFill>
                  <a:srgbClr val="006857"/>
                </a:solidFill>
                <a:latin typeface="+mj-lt"/>
              </a:rPr>
              <a:t> </a:t>
            </a:r>
            <a:r>
              <a:rPr lang="en-US" sz="2000" b="1" i="1" u="sng" dirty="0">
                <a:solidFill>
                  <a:srgbClr val="006857"/>
                </a:solidFill>
                <a:latin typeface="+mj-lt"/>
              </a:rPr>
              <a:t>R</a:t>
            </a:r>
            <a:r>
              <a:rPr lang="en-US" sz="2000" dirty="0">
                <a:solidFill>
                  <a:srgbClr val="006857"/>
                </a:solidFill>
                <a:latin typeface="+mj-lt"/>
              </a:rPr>
              <a:t>eplacement: </a:t>
            </a:r>
          </a:p>
          <a:p>
            <a:pPr algn="ctr">
              <a:lnSpc>
                <a:spcPct val="150000"/>
              </a:lnSpc>
            </a:pPr>
            <a:r>
              <a:rPr lang="en-US" sz="2000" dirty="0">
                <a:solidFill>
                  <a:srgbClr val="006857"/>
                </a:solidFill>
                <a:latin typeface="+mj-lt"/>
              </a:rPr>
              <a:t>Balancing Safety and Effectiveness</a:t>
            </a:r>
          </a:p>
          <a:p>
            <a:pPr algn="ctr">
              <a:lnSpc>
                <a:spcPct val="150000"/>
              </a:lnSpc>
            </a:pPr>
            <a:endParaRPr lang="en-US" sz="2000" dirty="0">
              <a:solidFill>
                <a:srgbClr val="006857"/>
              </a:solidFill>
              <a:latin typeface="+mj-lt"/>
            </a:endParaRPr>
          </a:p>
          <a:p>
            <a:pPr algn="ctr">
              <a:lnSpc>
                <a:spcPct val="150000"/>
              </a:lnSpc>
            </a:pPr>
            <a:r>
              <a:rPr lang="en-US" sz="2000" b="1" u="sng" dirty="0">
                <a:solidFill>
                  <a:srgbClr val="006857"/>
                </a:solidFill>
                <a:latin typeface="+mj-lt"/>
              </a:rPr>
              <a:t>Sponsor:</a:t>
            </a:r>
            <a:r>
              <a:rPr lang="en-US" sz="2000" dirty="0">
                <a:solidFill>
                  <a:srgbClr val="006857"/>
                </a:solidFill>
                <a:latin typeface="+mj-lt"/>
              </a:rPr>
              <a:t> DHMC and MUSC</a:t>
            </a:r>
          </a:p>
          <a:p>
            <a:pPr algn="ctr">
              <a:lnSpc>
                <a:spcPct val="150000"/>
              </a:lnSpc>
            </a:pPr>
            <a:r>
              <a:rPr lang="en-US" sz="2000" b="1" u="sng" dirty="0">
                <a:solidFill>
                  <a:srgbClr val="006857"/>
                </a:solidFill>
                <a:latin typeface="+mj-lt"/>
              </a:rPr>
              <a:t>Funding Source:</a:t>
            </a:r>
            <a:r>
              <a:rPr lang="en-US" sz="2000" dirty="0">
                <a:solidFill>
                  <a:srgbClr val="006857"/>
                </a:solidFill>
                <a:latin typeface="+mj-lt"/>
              </a:rPr>
              <a:t> PCORI (Patient-Centered Outcomes Research Institute)</a:t>
            </a:r>
          </a:p>
          <a:p>
            <a:pPr algn="ctr">
              <a:lnSpc>
                <a:spcPct val="150000"/>
              </a:lnSpc>
            </a:pPr>
            <a:endParaRPr lang="en-US" sz="2000" dirty="0"/>
          </a:p>
        </p:txBody>
      </p:sp>
    </p:spTree>
    <p:extLst>
      <p:ext uri="{BB962C8B-B14F-4D97-AF65-F5344CB8AC3E}">
        <p14:creationId xmlns:p14="http://schemas.microsoft.com/office/powerpoint/2010/main" val="2945446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Subject Search and View</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628650" y="1341119"/>
            <a:ext cx="7886700" cy="1892757"/>
          </a:xfrm>
        </p:spPr>
        <p:txBody>
          <a:bodyPr>
            <a:normAutofit fontScale="85000" lnSpcReduction="20000"/>
          </a:bodyPr>
          <a:lstStyle/>
          <a:p>
            <a:r>
              <a:rPr lang="en-US" dirty="0"/>
              <a:t>Located in the “Subjects” link</a:t>
            </a:r>
          </a:p>
          <a:p>
            <a:r>
              <a:rPr lang="en-US" dirty="0"/>
              <a:t>Includes ID, Initials, Name, Email, Treatment Assignment, Status, and Project</a:t>
            </a:r>
          </a:p>
          <a:p>
            <a:r>
              <a:rPr lang="en-US" dirty="0"/>
              <a:t>Can search by all columns (i.e. pull up all patients who are randomized to warfarin; pull up all deceased patients, etc.)</a:t>
            </a:r>
          </a:p>
        </p:txBody>
      </p:sp>
      <p:pic>
        <p:nvPicPr>
          <p:cNvPr id="5" name="Picture 4">
            <a:extLst>
              <a:ext uri="{FF2B5EF4-FFF2-40B4-BE49-F238E27FC236}">
                <a16:creationId xmlns:a16="http://schemas.microsoft.com/office/drawing/2014/main" id="{F3AB13B9-E6D7-4906-9A11-65310A6EC4C6}"/>
              </a:ext>
            </a:extLst>
          </p:cNvPr>
          <p:cNvPicPr/>
          <p:nvPr/>
        </p:nvPicPr>
        <p:blipFill>
          <a:blip r:embed="rId2">
            <a:extLst>
              <a:ext uri="{28A0092B-C50C-407E-A947-70E740481C1C}">
                <a14:useLocalDpi xmlns:a14="http://schemas.microsoft.com/office/drawing/2010/main" val="0"/>
              </a:ext>
            </a:extLst>
          </a:blip>
          <a:stretch>
            <a:fillRect/>
          </a:stretch>
        </p:blipFill>
        <p:spPr>
          <a:xfrm>
            <a:off x="926941" y="3340556"/>
            <a:ext cx="7290118" cy="2895600"/>
          </a:xfrm>
          <a:prstGeom prst="rect">
            <a:avLst/>
          </a:prstGeom>
          <a:ln>
            <a:solidFill>
              <a:schemeClr val="tx1">
                <a:lumMod val="50000"/>
                <a:lumOff val="50000"/>
              </a:schemeClr>
            </a:solidFill>
          </a:ln>
        </p:spPr>
      </p:pic>
    </p:spTree>
    <p:extLst>
      <p:ext uri="{BB962C8B-B14F-4D97-AF65-F5344CB8AC3E}">
        <p14:creationId xmlns:p14="http://schemas.microsoft.com/office/powerpoint/2010/main" val="40306655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Subject Search and View (cont’d.)</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628650" y="2696964"/>
            <a:ext cx="7886700" cy="3169921"/>
          </a:xfrm>
        </p:spPr>
        <p:txBody>
          <a:bodyPr>
            <a:normAutofit/>
          </a:bodyPr>
          <a:lstStyle/>
          <a:p>
            <a:r>
              <a:rPr lang="en-US" dirty="0"/>
              <a:t>View/Edit subject Page displays all information related to the patient</a:t>
            </a:r>
          </a:p>
          <a:p>
            <a:pPr lvl="1"/>
            <a:r>
              <a:rPr lang="en-US" dirty="0"/>
              <a:t>Subject Details</a:t>
            </a:r>
          </a:p>
          <a:p>
            <a:pPr lvl="1"/>
            <a:r>
              <a:rPr lang="en-US" dirty="0"/>
              <a:t>Surveys</a:t>
            </a:r>
          </a:p>
          <a:p>
            <a:pPr lvl="1"/>
            <a:r>
              <a:rPr lang="en-US" dirty="0"/>
              <a:t>Contact</a:t>
            </a:r>
          </a:p>
          <a:p>
            <a:pPr lvl="1"/>
            <a:r>
              <a:rPr lang="en-US" dirty="0"/>
              <a:t>Preference</a:t>
            </a:r>
          </a:p>
          <a:p>
            <a:pPr lvl="1"/>
            <a:r>
              <a:rPr lang="en-US" dirty="0"/>
              <a:t>Attempt Log</a:t>
            </a:r>
          </a:p>
        </p:txBody>
      </p:sp>
      <p:grpSp>
        <p:nvGrpSpPr>
          <p:cNvPr id="6" name="Group 5">
            <a:extLst>
              <a:ext uri="{FF2B5EF4-FFF2-40B4-BE49-F238E27FC236}">
                <a16:creationId xmlns:a16="http://schemas.microsoft.com/office/drawing/2014/main" id="{4138082D-EA97-484A-ADE4-8FBBB21E2F53}"/>
              </a:ext>
            </a:extLst>
          </p:cNvPr>
          <p:cNvGrpSpPr>
            <a:grpSpLocks/>
          </p:cNvGrpSpPr>
          <p:nvPr/>
        </p:nvGrpSpPr>
        <p:grpSpPr bwMode="auto">
          <a:xfrm>
            <a:off x="254532" y="1459527"/>
            <a:ext cx="8629015" cy="841714"/>
            <a:chOff x="1068257" y="1123812"/>
            <a:chExt cx="69951" cy="6587"/>
          </a:xfrm>
        </p:grpSpPr>
        <p:pic>
          <p:nvPicPr>
            <p:cNvPr id="7" name="Picture 6">
              <a:extLst>
                <a:ext uri="{FF2B5EF4-FFF2-40B4-BE49-F238E27FC236}">
                  <a16:creationId xmlns:a16="http://schemas.microsoft.com/office/drawing/2014/main" id="{E09D65A0-8FA0-448E-A692-249D0AF085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925" r="20" b="33945"/>
            <a:stretch/>
          </p:blipFill>
          <p:spPr bwMode="auto">
            <a:xfrm>
              <a:off x="1068257" y="1123812"/>
              <a:ext cx="69939" cy="6587"/>
            </a:xfrm>
            <a:prstGeom prst="rect">
              <a:avLst/>
            </a:prstGeom>
            <a:noFill/>
            <a:ln w="25400">
              <a:solidFill>
                <a:schemeClr val="tx1">
                  <a:lumMod val="50000"/>
                  <a:lumOff val="50000"/>
                </a:schemeClr>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pic>
        <p:sp>
          <p:nvSpPr>
            <p:cNvPr id="8" name="Oval 7">
              <a:extLst>
                <a:ext uri="{FF2B5EF4-FFF2-40B4-BE49-F238E27FC236}">
                  <a16:creationId xmlns:a16="http://schemas.microsoft.com/office/drawing/2014/main" id="{462F73E5-60FF-4535-82AE-54DEECD1CB74}"/>
                </a:ext>
              </a:extLst>
            </p:cNvPr>
            <p:cNvSpPr>
              <a:spLocks noChangeArrowheads="1"/>
            </p:cNvSpPr>
            <p:nvPr/>
          </p:nvSpPr>
          <p:spPr bwMode="auto">
            <a:xfrm>
              <a:off x="1129217" y="1125288"/>
              <a:ext cx="8991" cy="4504"/>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chemeClr val="dk1">
                        <a:lumMod val="0"/>
                        <a:lumOff val="0"/>
                      </a:schemeClr>
                    </a:outerShdw>
                  </a:effectLst>
                </a14:hiddenEffects>
              </a:ext>
            </a:extLst>
          </p:spPr>
          <p:txBody>
            <a:bodyPr rot="0" vert="horz" wrap="square" lIns="36576" tIns="36576" rIns="36576" bIns="36576" anchor="t" anchorCtr="0" upright="1">
              <a:noAutofit/>
            </a:bodyPr>
            <a:lstStyle/>
            <a:p>
              <a:endParaRPr lang="en-US"/>
            </a:p>
          </p:txBody>
        </p:sp>
      </p:grpSp>
    </p:spTree>
    <p:extLst>
      <p:ext uri="{BB962C8B-B14F-4D97-AF65-F5344CB8AC3E}">
        <p14:creationId xmlns:p14="http://schemas.microsoft.com/office/powerpoint/2010/main" val="2580780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Subject Search and View (cont’d.)</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369570" y="1121768"/>
            <a:ext cx="8145780" cy="729156"/>
          </a:xfrm>
        </p:spPr>
        <p:txBody>
          <a:bodyPr>
            <a:normAutofit/>
          </a:bodyPr>
          <a:lstStyle/>
          <a:p>
            <a:pPr marL="0" indent="0" algn="ctr">
              <a:buNone/>
            </a:pPr>
            <a:r>
              <a:rPr lang="en-US" dirty="0"/>
              <a:t>Subject Details</a:t>
            </a:r>
          </a:p>
        </p:txBody>
      </p:sp>
      <p:pic>
        <p:nvPicPr>
          <p:cNvPr id="13" name="Picture 12">
            <a:extLst>
              <a:ext uri="{FF2B5EF4-FFF2-40B4-BE49-F238E27FC236}">
                <a16:creationId xmlns:a16="http://schemas.microsoft.com/office/drawing/2014/main" id="{9D41B5F1-18D5-4E02-9391-B84FC0AAAAE3}"/>
              </a:ext>
            </a:extLst>
          </p:cNvPr>
          <p:cNvPicPr/>
          <p:nvPr/>
        </p:nvPicPr>
        <p:blipFill rotWithShape="1">
          <a:blip r:embed="rId3">
            <a:extLst>
              <a:ext uri="{28A0092B-C50C-407E-A947-70E740481C1C}">
                <a14:useLocalDpi xmlns:a14="http://schemas.microsoft.com/office/drawing/2010/main" val="0"/>
              </a:ext>
            </a:extLst>
          </a:blip>
          <a:srcRect l="1980" t="28663" r="38822" b="33391"/>
          <a:stretch/>
        </p:blipFill>
        <p:spPr bwMode="auto">
          <a:xfrm>
            <a:off x="1165860" y="1850924"/>
            <a:ext cx="6812280" cy="4334152"/>
          </a:xfrm>
          <a:prstGeom prst="rect">
            <a:avLst/>
          </a:prstGeom>
          <a:noFill/>
          <a:ln>
            <a:solidFill>
              <a:schemeClr val="tx1">
                <a:lumMod val="50000"/>
                <a:lumOff val="50000"/>
              </a:schemeClr>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48570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Subject Search and View (cont’d.)</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369570" y="1121768"/>
            <a:ext cx="8145780" cy="729156"/>
          </a:xfrm>
        </p:spPr>
        <p:txBody>
          <a:bodyPr>
            <a:normAutofit/>
          </a:bodyPr>
          <a:lstStyle/>
          <a:p>
            <a:pPr marL="0" indent="0" algn="ctr">
              <a:buNone/>
            </a:pPr>
            <a:r>
              <a:rPr lang="en-US" dirty="0"/>
              <a:t>Surveys</a:t>
            </a:r>
          </a:p>
        </p:txBody>
      </p:sp>
      <p:pic>
        <p:nvPicPr>
          <p:cNvPr id="5" name="Picture 4" descr="Table&#10;&#10;Description automatically generated">
            <a:extLst>
              <a:ext uri="{FF2B5EF4-FFF2-40B4-BE49-F238E27FC236}">
                <a16:creationId xmlns:a16="http://schemas.microsoft.com/office/drawing/2014/main" id="{CB5725E4-A947-456F-8B32-E5523FB25CA5}"/>
              </a:ext>
            </a:extLst>
          </p:cNvPr>
          <p:cNvPicPr/>
          <p:nvPr/>
        </p:nvPicPr>
        <p:blipFill>
          <a:blip r:embed="rId3">
            <a:extLst>
              <a:ext uri="{28A0092B-C50C-407E-A947-70E740481C1C}">
                <a14:useLocalDpi xmlns:a14="http://schemas.microsoft.com/office/drawing/2010/main" val="0"/>
              </a:ext>
            </a:extLst>
          </a:blip>
          <a:stretch>
            <a:fillRect/>
          </a:stretch>
        </p:blipFill>
        <p:spPr>
          <a:xfrm>
            <a:off x="664845" y="1610994"/>
            <a:ext cx="7814310" cy="4591685"/>
          </a:xfrm>
          <a:prstGeom prst="rect">
            <a:avLst/>
          </a:prstGeom>
          <a:ln>
            <a:solidFill>
              <a:schemeClr val="tx1">
                <a:lumMod val="50000"/>
                <a:lumOff val="50000"/>
              </a:schemeClr>
            </a:solidFill>
          </a:ln>
        </p:spPr>
      </p:pic>
    </p:spTree>
    <p:extLst>
      <p:ext uri="{BB962C8B-B14F-4D97-AF65-F5344CB8AC3E}">
        <p14:creationId xmlns:p14="http://schemas.microsoft.com/office/powerpoint/2010/main" val="1101695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Subject Search and View (cont’d.)</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369570" y="1121768"/>
            <a:ext cx="8145780" cy="729156"/>
          </a:xfrm>
        </p:spPr>
        <p:txBody>
          <a:bodyPr>
            <a:normAutofit/>
          </a:bodyPr>
          <a:lstStyle/>
          <a:p>
            <a:pPr marL="0" indent="0" algn="ctr">
              <a:buNone/>
            </a:pPr>
            <a:r>
              <a:rPr lang="en-US" dirty="0"/>
              <a:t>Contact</a:t>
            </a:r>
          </a:p>
        </p:txBody>
      </p:sp>
      <p:pic>
        <p:nvPicPr>
          <p:cNvPr id="5" name="Picture 4" descr="Graphical user interface&#10;&#10;Description automatically generated">
            <a:extLst>
              <a:ext uri="{FF2B5EF4-FFF2-40B4-BE49-F238E27FC236}">
                <a16:creationId xmlns:a16="http://schemas.microsoft.com/office/drawing/2014/main" id="{CDAEE6F0-98BD-495C-99B2-8FB0EEA15DE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2022" y="1622324"/>
            <a:ext cx="7259955" cy="3885308"/>
          </a:xfrm>
          <a:prstGeom prst="rect">
            <a:avLst/>
          </a:prstGeom>
          <a:ln>
            <a:solidFill>
              <a:schemeClr val="tx1">
                <a:lumMod val="50000"/>
                <a:lumOff val="50000"/>
              </a:schemeClr>
            </a:solidFill>
          </a:ln>
        </p:spPr>
      </p:pic>
      <p:sp>
        <p:nvSpPr>
          <p:cNvPr id="6" name="TextBox 5">
            <a:extLst>
              <a:ext uri="{FF2B5EF4-FFF2-40B4-BE49-F238E27FC236}">
                <a16:creationId xmlns:a16="http://schemas.microsoft.com/office/drawing/2014/main" id="{DB4791B0-2A64-45A5-B866-F02AD3F761C1}"/>
              </a:ext>
            </a:extLst>
          </p:cNvPr>
          <p:cNvSpPr txBox="1"/>
          <p:nvPr/>
        </p:nvSpPr>
        <p:spPr>
          <a:xfrm>
            <a:off x="651510" y="5642428"/>
            <a:ext cx="7863840" cy="369332"/>
          </a:xfrm>
          <a:prstGeom prst="rect">
            <a:avLst/>
          </a:prstGeom>
          <a:noFill/>
        </p:spPr>
        <p:txBody>
          <a:bodyPr wrap="square" rtlCol="0">
            <a:spAutoFit/>
          </a:bodyPr>
          <a:lstStyle/>
          <a:p>
            <a:pPr algn="ctr"/>
            <a:r>
              <a:rPr lang="en-US" dirty="0"/>
              <a:t>*Information on this page will update once the Contact Survey has been entered*</a:t>
            </a:r>
          </a:p>
        </p:txBody>
      </p:sp>
    </p:spTree>
    <p:extLst>
      <p:ext uri="{BB962C8B-B14F-4D97-AF65-F5344CB8AC3E}">
        <p14:creationId xmlns:p14="http://schemas.microsoft.com/office/powerpoint/2010/main" val="3542349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Subject Search and View (cont’d.)</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369570" y="1121768"/>
            <a:ext cx="8145780" cy="729156"/>
          </a:xfrm>
        </p:spPr>
        <p:txBody>
          <a:bodyPr>
            <a:normAutofit/>
          </a:bodyPr>
          <a:lstStyle/>
          <a:p>
            <a:pPr marL="0" indent="0" algn="ctr">
              <a:buNone/>
            </a:pPr>
            <a:r>
              <a:rPr lang="en-US" dirty="0"/>
              <a:t>Preference</a:t>
            </a:r>
          </a:p>
        </p:txBody>
      </p:sp>
      <p:pic>
        <p:nvPicPr>
          <p:cNvPr id="4" name="Picture 3" descr="Graphical user interface, text, application&#10;&#10;Description automatically generated">
            <a:extLst>
              <a:ext uri="{FF2B5EF4-FFF2-40B4-BE49-F238E27FC236}">
                <a16:creationId xmlns:a16="http://schemas.microsoft.com/office/drawing/2014/main" id="{0CB97F6C-3DCD-4423-B3C3-AAD3A3CB64A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122997" y="1710769"/>
            <a:ext cx="6898005" cy="3806111"/>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D0D8506C-3C12-4B79-B7F3-E0C7E0F1A4CB}"/>
              </a:ext>
            </a:extLst>
          </p:cNvPr>
          <p:cNvSpPr txBox="1"/>
          <p:nvPr/>
        </p:nvSpPr>
        <p:spPr>
          <a:xfrm>
            <a:off x="640079" y="5758989"/>
            <a:ext cx="7863840" cy="369332"/>
          </a:xfrm>
          <a:prstGeom prst="rect">
            <a:avLst/>
          </a:prstGeom>
          <a:noFill/>
        </p:spPr>
        <p:txBody>
          <a:bodyPr wrap="square" rtlCol="0">
            <a:spAutoFit/>
          </a:bodyPr>
          <a:lstStyle/>
          <a:p>
            <a:pPr algn="ctr"/>
            <a:r>
              <a:rPr lang="en-US" dirty="0"/>
              <a:t>*Information on this page will update once the Contact Survey has been entered*</a:t>
            </a:r>
          </a:p>
        </p:txBody>
      </p:sp>
    </p:spTree>
    <p:extLst>
      <p:ext uri="{BB962C8B-B14F-4D97-AF65-F5344CB8AC3E}">
        <p14:creationId xmlns:p14="http://schemas.microsoft.com/office/powerpoint/2010/main" val="2139009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30CB-F5D2-46AD-B457-39B7879B6FAE}"/>
              </a:ext>
            </a:extLst>
          </p:cNvPr>
          <p:cNvSpPr>
            <a:spLocks noGrp="1"/>
          </p:cNvSpPr>
          <p:nvPr>
            <p:ph type="title"/>
          </p:nvPr>
        </p:nvSpPr>
        <p:spPr/>
        <p:txBody>
          <a:bodyPr>
            <a:normAutofit/>
          </a:bodyPr>
          <a:lstStyle/>
          <a:p>
            <a:r>
              <a:rPr lang="en-US" sz="3600" dirty="0">
                <a:effectLst/>
              </a:rPr>
              <a:t>Subject Search and View (cont’d.)</a:t>
            </a:r>
          </a:p>
        </p:txBody>
      </p:sp>
      <p:sp>
        <p:nvSpPr>
          <p:cNvPr id="3" name="Content Placeholder 2">
            <a:extLst>
              <a:ext uri="{FF2B5EF4-FFF2-40B4-BE49-F238E27FC236}">
                <a16:creationId xmlns:a16="http://schemas.microsoft.com/office/drawing/2014/main" id="{4C52AFA0-E805-45F6-9ADC-4C3B3482A470}"/>
              </a:ext>
            </a:extLst>
          </p:cNvPr>
          <p:cNvSpPr>
            <a:spLocks noGrp="1"/>
          </p:cNvSpPr>
          <p:nvPr>
            <p:ph idx="1"/>
          </p:nvPr>
        </p:nvSpPr>
        <p:spPr>
          <a:xfrm>
            <a:off x="369570" y="1121768"/>
            <a:ext cx="8145780" cy="729156"/>
          </a:xfrm>
        </p:spPr>
        <p:txBody>
          <a:bodyPr>
            <a:normAutofit/>
          </a:bodyPr>
          <a:lstStyle/>
          <a:p>
            <a:pPr marL="0" indent="0" algn="ctr">
              <a:buNone/>
            </a:pPr>
            <a:r>
              <a:rPr lang="en-US" dirty="0"/>
              <a:t>Attempt Log</a:t>
            </a:r>
          </a:p>
        </p:txBody>
      </p:sp>
      <p:pic>
        <p:nvPicPr>
          <p:cNvPr id="4" name="Picture 3">
            <a:extLst>
              <a:ext uri="{FF2B5EF4-FFF2-40B4-BE49-F238E27FC236}">
                <a16:creationId xmlns:a16="http://schemas.microsoft.com/office/drawing/2014/main" id="{12DE65B9-8AB9-4A44-9F03-38ABB7C3054F}"/>
              </a:ext>
            </a:extLst>
          </p:cNvPr>
          <p:cNvPicPr/>
          <p:nvPr/>
        </p:nvPicPr>
        <p:blipFill>
          <a:blip r:embed="rId3">
            <a:extLst>
              <a:ext uri="{28A0092B-C50C-407E-A947-70E740481C1C}">
                <a14:useLocalDpi xmlns:a14="http://schemas.microsoft.com/office/drawing/2010/main" val="0"/>
              </a:ext>
            </a:extLst>
          </a:blip>
          <a:stretch>
            <a:fillRect/>
          </a:stretch>
        </p:blipFill>
        <p:spPr>
          <a:xfrm>
            <a:off x="1075372" y="1607085"/>
            <a:ext cx="6993255" cy="3665956"/>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369E0A1E-3AF6-48AB-8E2A-78CD3E6BA756}"/>
              </a:ext>
            </a:extLst>
          </p:cNvPr>
          <p:cNvSpPr txBox="1"/>
          <p:nvPr/>
        </p:nvSpPr>
        <p:spPr>
          <a:xfrm>
            <a:off x="800100" y="5577840"/>
            <a:ext cx="7863840" cy="646331"/>
          </a:xfrm>
          <a:prstGeom prst="rect">
            <a:avLst/>
          </a:prstGeom>
          <a:noFill/>
        </p:spPr>
        <p:txBody>
          <a:bodyPr wrap="square" rtlCol="0">
            <a:spAutoFit/>
          </a:bodyPr>
          <a:lstStyle/>
          <a:p>
            <a:pPr algn="ctr"/>
            <a:r>
              <a:rPr lang="en-US" dirty="0"/>
              <a:t>*”Add Attempt” will mainly be used by Statix Interviewers. Specific Reporting Forms have been added for all status changes*</a:t>
            </a:r>
          </a:p>
        </p:txBody>
      </p:sp>
    </p:spTree>
    <p:extLst>
      <p:ext uri="{BB962C8B-B14F-4D97-AF65-F5344CB8AC3E}">
        <p14:creationId xmlns:p14="http://schemas.microsoft.com/office/powerpoint/2010/main" val="645040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9DE3-28E1-4671-B634-B7C7C858940F}"/>
              </a:ext>
            </a:extLst>
          </p:cNvPr>
          <p:cNvSpPr>
            <a:spLocks noGrp="1"/>
          </p:cNvSpPr>
          <p:nvPr>
            <p:ph type="title"/>
          </p:nvPr>
        </p:nvSpPr>
        <p:spPr/>
        <p:txBody>
          <a:bodyPr>
            <a:normAutofit/>
          </a:bodyPr>
          <a:lstStyle/>
          <a:p>
            <a:r>
              <a:rPr lang="en-US" sz="3600" dirty="0"/>
              <a:t>Subject Statuses</a:t>
            </a:r>
          </a:p>
        </p:txBody>
      </p:sp>
      <p:sp>
        <p:nvSpPr>
          <p:cNvPr id="6" name="Content Placeholder 5">
            <a:extLst>
              <a:ext uri="{FF2B5EF4-FFF2-40B4-BE49-F238E27FC236}">
                <a16:creationId xmlns:a16="http://schemas.microsoft.com/office/drawing/2014/main" id="{06EF73DF-4B48-4EB5-B569-AFA0E6CBFDF5}"/>
              </a:ext>
            </a:extLst>
          </p:cNvPr>
          <p:cNvSpPr>
            <a:spLocks noGrp="1"/>
          </p:cNvSpPr>
          <p:nvPr>
            <p:ph sz="half" idx="1"/>
          </p:nvPr>
        </p:nvSpPr>
        <p:spPr>
          <a:xfrm>
            <a:off x="628650" y="1825625"/>
            <a:ext cx="7886700" cy="4117975"/>
          </a:xfrm>
        </p:spPr>
        <p:txBody>
          <a:bodyPr>
            <a:normAutofit lnSpcReduction="10000"/>
          </a:bodyPr>
          <a:lstStyle/>
          <a:p>
            <a:r>
              <a:rPr lang="en-US" dirty="0">
                <a:solidFill>
                  <a:srgbClr val="006857"/>
                </a:solidFill>
                <a:latin typeface="+mj-lt"/>
              </a:rPr>
              <a:t>Not Screened</a:t>
            </a:r>
          </a:p>
          <a:p>
            <a:pPr lvl="1"/>
            <a:r>
              <a:rPr lang="en-US" dirty="0">
                <a:solidFill>
                  <a:srgbClr val="006857"/>
                </a:solidFill>
                <a:latin typeface="+mj-lt"/>
              </a:rPr>
              <a:t>Patient has been pre-screened only</a:t>
            </a:r>
          </a:p>
          <a:p>
            <a:r>
              <a:rPr lang="en-US" dirty="0">
                <a:solidFill>
                  <a:srgbClr val="006857"/>
                </a:solidFill>
                <a:latin typeface="+mj-lt"/>
              </a:rPr>
              <a:t>Screenpass</a:t>
            </a:r>
          </a:p>
          <a:p>
            <a:pPr lvl="1"/>
            <a:r>
              <a:rPr lang="en-US" dirty="0">
                <a:solidFill>
                  <a:srgbClr val="006857"/>
                </a:solidFill>
                <a:latin typeface="+mj-lt"/>
              </a:rPr>
              <a:t>Consent signed, patient met all eligibility, screening forms completed</a:t>
            </a:r>
          </a:p>
          <a:p>
            <a:r>
              <a:rPr lang="en-US" dirty="0">
                <a:solidFill>
                  <a:srgbClr val="006857"/>
                </a:solidFill>
                <a:latin typeface="+mj-lt"/>
              </a:rPr>
              <a:t>Screenfail</a:t>
            </a:r>
          </a:p>
          <a:p>
            <a:pPr lvl="1"/>
            <a:r>
              <a:rPr lang="en-US" dirty="0">
                <a:solidFill>
                  <a:srgbClr val="006857"/>
                </a:solidFill>
                <a:latin typeface="+mj-lt"/>
              </a:rPr>
              <a:t>Patient has not met eligibility criteria, screening form(s) completed to reflect ineligibility </a:t>
            </a:r>
          </a:p>
          <a:p>
            <a:r>
              <a:rPr lang="en-US" dirty="0">
                <a:solidFill>
                  <a:srgbClr val="006857"/>
                </a:solidFill>
                <a:latin typeface="+mj-lt"/>
              </a:rPr>
              <a:t>Enrolled: Active</a:t>
            </a:r>
          </a:p>
          <a:p>
            <a:pPr lvl="1"/>
            <a:r>
              <a:rPr lang="en-US" dirty="0">
                <a:solidFill>
                  <a:srgbClr val="006857"/>
                </a:solidFill>
                <a:latin typeface="+mj-lt"/>
              </a:rPr>
              <a:t>Patient has been randomized</a:t>
            </a:r>
          </a:p>
        </p:txBody>
      </p:sp>
    </p:spTree>
    <p:extLst>
      <p:ext uri="{BB962C8B-B14F-4D97-AF65-F5344CB8AC3E}">
        <p14:creationId xmlns:p14="http://schemas.microsoft.com/office/powerpoint/2010/main" val="3426100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C9DE3-28E1-4671-B634-B7C7C858940F}"/>
              </a:ext>
            </a:extLst>
          </p:cNvPr>
          <p:cNvSpPr>
            <a:spLocks noGrp="1"/>
          </p:cNvSpPr>
          <p:nvPr>
            <p:ph type="title"/>
          </p:nvPr>
        </p:nvSpPr>
        <p:spPr/>
        <p:txBody>
          <a:bodyPr>
            <a:normAutofit/>
          </a:bodyPr>
          <a:lstStyle/>
          <a:p>
            <a:r>
              <a:rPr lang="en-US" sz="3600" dirty="0"/>
              <a:t>Subject Statuses (cont’d)</a:t>
            </a:r>
          </a:p>
        </p:txBody>
      </p:sp>
      <p:sp>
        <p:nvSpPr>
          <p:cNvPr id="6" name="Content Placeholder 5">
            <a:extLst>
              <a:ext uri="{FF2B5EF4-FFF2-40B4-BE49-F238E27FC236}">
                <a16:creationId xmlns:a16="http://schemas.microsoft.com/office/drawing/2014/main" id="{06EF73DF-4B48-4EB5-B569-AFA0E6CBFDF5}"/>
              </a:ext>
            </a:extLst>
          </p:cNvPr>
          <p:cNvSpPr>
            <a:spLocks noGrp="1"/>
          </p:cNvSpPr>
          <p:nvPr>
            <p:ph sz="half" idx="1"/>
          </p:nvPr>
        </p:nvSpPr>
        <p:spPr>
          <a:xfrm>
            <a:off x="628650" y="1825625"/>
            <a:ext cx="7886700" cy="4117975"/>
          </a:xfrm>
        </p:spPr>
        <p:txBody>
          <a:bodyPr>
            <a:normAutofit fontScale="92500" lnSpcReduction="10000"/>
          </a:bodyPr>
          <a:lstStyle/>
          <a:p>
            <a:r>
              <a:rPr lang="en-US" dirty="0">
                <a:solidFill>
                  <a:srgbClr val="006857"/>
                </a:solidFill>
                <a:latin typeface="+mj-lt"/>
              </a:rPr>
              <a:t>Enrolled: Withdrawn from contact only</a:t>
            </a:r>
          </a:p>
          <a:p>
            <a:pPr lvl="1"/>
            <a:r>
              <a:rPr lang="en-US" dirty="0">
                <a:solidFill>
                  <a:srgbClr val="006857"/>
                </a:solidFill>
                <a:latin typeface="+mj-lt"/>
              </a:rPr>
              <a:t>Patient is still enrolled but will not be contacted for survey completion. Site is responsible for gathering outcomes via EMR review at 6-month time point</a:t>
            </a:r>
          </a:p>
          <a:p>
            <a:r>
              <a:rPr lang="en-US" dirty="0">
                <a:solidFill>
                  <a:srgbClr val="006857"/>
                </a:solidFill>
                <a:latin typeface="+mj-lt"/>
              </a:rPr>
              <a:t>Enrolled: Withdrawn from contact and records</a:t>
            </a:r>
          </a:p>
          <a:p>
            <a:pPr lvl="1"/>
            <a:r>
              <a:rPr lang="en-US" dirty="0">
                <a:solidFill>
                  <a:srgbClr val="006857"/>
                </a:solidFill>
                <a:latin typeface="+mj-lt"/>
              </a:rPr>
              <a:t>Patient has been completely withdrawn from PEPPER</a:t>
            </a:r>
          </a:p>
          <a:p>
            <a:r>
              <a:rPr lang="en-US" dirty="0">
                <a:solidFill>
                  <a:srgbClr val="006857"/>
                </a:solidFill>
                <a:latin typeface="+mj-lt"/>
              </a:rPr>
              <a:t>Enrolled: Died</a:t>
            </a:r>
          </a:p>
          <a:p>
            <a:pPr lvl="1"/>
            <a:r>
              <a:rPr lang="en-US" dirty="0">
                <a:solidFill>
                  <a:srgbClr val="006857"/>
                </a:solidFill>
                <a:latin typeface="+mj-lt"/>
              </a:rPr>
              <a:t>Patient reported as deceased</a:t>
            </a:r>
          </a:p>
          <a:p>
            <a:r>
              <a:rPr lang="en-US" dirty="0">
                <a:solidFill>
                  <a:srgbClr val="006857"/>
                </a:solidFill>
                <a:latin typeface="+mj-lt"/>
              </a:rPr>
              <a:t>Completed: </a:t>
            </a:r>
          </a:p>
          <a:p>
            <a:pPr lvl="1"/>
            <a:r>
              <a:rPr lang="en-US" dirty="0">
                <a:solidFill>
                  <a:srgbClr val="006857"/>
                </a:solidFill>
                <a:latin typeface="+mj-lt"/>
              </a:rPr>
              <a:t>Patient has passed through the 6-month follow up time point</a:t>
            </a:r>
          </a:p>
        </p:txBody>
      </p:sp>
    </p:spTree>
    <p:extLst>
      <p:ext uri="{BB962C8B-B14F-4D97-AF65-F5344CB8AC3E}">
        <p14:creationId xmlns:p14="http://schemas.microsoft.com/office/powerpoint/2010/main" val="756689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t>Entering Data</a:t>
            </a:r>
          </a:p>
        </p:txBody>
      </p:sp>
      <p:sp>
        <p:nvSpPr>
          <p:cNvPr id="5" name="Content Placeholder 4">
            <a:extLst>
              <a:ext uri="{FF2B5EF4-FFF2-40B4-BE49-F238E27FC236}">
                <a16:creationId xmlns:a16="http://schemas.microsoft.com/office/drawing/2014/main" id="{601D74E4-A97A-4ADC-93C5-765B1BD299AD}"/>
              </a:ext>
            </a:extLst>
          </p:cNvPr>
          <p:cNvSpPr>
            <a:spLocks noGrp="1"/>
          </p:cNvSpPr>
          <p:nvPr>
            <p:ph sz="half" idx="2"/>
          </p:nvPr>
        </p:nvSpPr>
        <p:spPr>
          <a:xfrm>
            <a:off x="628650" y="1524317"/>
            <a:ext cx="7886700" cy="1325563"/>
          </a:xfrm>
        </p:spPr>
        <p:txBody>
          <a:bodyPr>
            <a:normAutofit fontScale="92500"/>
          </a:bodyPr>
          <a:lstStyle/>
          <a:p>
            <a:r>
              <a:rPr lang="en-US" dirty="0">
                <a:solidFill>
                  <a:srgbClr val="006857"/>
                </a:solidFill>
                <a:latin typeface="+mj-lt"/>
              </a:rPr>
              <a:t>All surveys are 1 page with all questions displayed on the same page.</a:t>
            </a:r>
          </a:p>
          <a:p>
            <a:pPr lvl="1"/>
            <a:r>
              <a:rPr lang="en-US" dirty="0">
                <a:solidFill>
                  <a:srgbClr val="006857"/>
                </a:solidFill>
                <a:latin typeface="+mj-lt"/>
              </a:rPr>
              <a:t>To change this, click the “toggle to change view” button</a:t>
            </a:r>
          </a:p>
          <a:p>
            <a:pPr marL="457200" lvl="1" indent="0">
              <a:buNone/>
            </a:pPr>
            <a:endParaRPr lang="en-US" dirty="0"/>
          </a:p>
        </p:txBody>
      </p:sp>
      <p:pic>
        <p:nvPicPr>
          <p:cNvPr id="6" name="Picture 5">
            <a:extLst>
              <a:ext uri="{FF2B5EF4-FFF2-40B4-BE49-F238E27FC236}">
                <a16:creationId xmlns:a16="http://schemas.microsoft.com/office/drawing/2014/main" id="{C37227BC-8101-426A-9936-B741BF82BF9F}"/>
              </a:ext>
            </a:extLst>
          </p:cNvPr>
          <p:cNvPicPr/>
          <p:nvPr/>
        </p:nvPicPr>
        <p:blipFill rotWithShape="1">
          <a:blip r:embed="rId2">
            <a:extLst>
              <a:ext uri="{28A0092B-C50C-407E-A947-70E740481C1C}">
                <a14:useLocalDpi xmlns:a14="http://schemas.microsoft.com/office/drawing/2010/main" val="0"/>
              </a:ext>
            </a:extLst>
          </a:blip>
          <a:srcRect l="24528" t="28971" b="16823"/>
          <a:stretch/>
        </p:blipFill>
        <p:spPr>
          <a:xfrm>
            <a:off x="3352800" y="2918460"/>
            <a:ext cx="2438400" cy="441960"/>
          </a:xfrm>
          <a:prstGeom prst="rect">
            <a:avLst/>
          </a:prstGeom>
          <a:ln>
            <a:solidFill>
              <a:schemeClr val="tx1">
                <a:lumMod val="50000"/>
                <a:lumOff val="50000"/>
              </a:schemeClr>
            </a:solidFill>
          </a:ln>
        </p:spPr>
      </p:pic>
      <p:sp>
        <p:nvSpPr>
          <p:cNvPr id="7" name="Content Placeholder 4">
            <a:extLst>
              <a:ext uri="{FF2B5EF4-FFF2-40B4-BE49-F238E27FC236}">
                <a16:creationId xmlns:a16="http://schemas.microsoft.com/office/drawing/2014/main" id="{3851521C-3405-4CC5-81E9-8BE450F03A24}"/>
              </a:ext>
            </a:extLst>
          </p:cNvPr>
          <p:cNvSpPr txBox="1">
            <a:spLocks/>
          </p:cNvSpPr>
          <p:nvPr/>
        </p:nvSpPr>
        <p:spPr>
          <a:xfrm>
            <a:off x="628650" y="3429000"/>
            <a:ext cx="7886700" cy="283464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06857"/>
                </a:solidFill>
                <a:latin typeface="+mj-lt"/>
              </a:rPr>
              <a:t>Tab through questions using a combination of the tab and spacebar or arrows. </a:t>
            </a:r>
          </a:p>
          <a:p>
            <a:pPr lvl="1"/>
            <a:r>
              <a:rPr lang="en-US" dirty="0">
                <a:solidFill>
                  <a:srgbClr val="006857"/>
                </a:solidFill>
                <a:latin typeface="+mj-lt"/>
              </a:rPr>
              <a:t>For text fields, hit the tab button twice</a:t>
            </a:r>
          </a:p>
          <a:p>
            <a:r>
              <a:rPr lang="en-US" dirty="0">
                <a:solidFill>
                  <a:srgbClr val="006857"/>
                </a:solidFill>
                <a:latin typeface="+mj-lt"/>
              </a:rPr>
              <a:t>Dates fields can be manually entered by typing the numerical date</a:t>
            </a:r>
          </a:p>
          <a:p>
            <a:r>
              <a:rPr lang="en-US" dirty="0">
                <a:solidFill>
                  <a:srgbClr val="006857"/>
                </a:solidFill>
                <a:latin typeface="+mj-lt"/>
              </a:rPr>
              <a:t>Required questions are indicated by a red asterisk</a:t>
            </a:r>
          </a:p>
          <a:p>
            <a:pPr lvl="1"/>
            <a:r>
              <a:rPr lang="en-US" dirty="0">
                <a:solidFill>
                  <a:srgbClr val="006857"/>
                </a:solidFill>
                <a:latin typeface="+mj-lt"/>
              </a:rPr>
              <a:t>If missed, you will be prompted to go back and answer</a:t>
            </a:r>
          </a:p>
          <a:p>
            <a:pPr marL="457200" lvl="1" indent="0">
              <a:buFont typeface="Arial" panose="020B0604020202020204" pitchFamily="34" charset="0"/>
              <a:buNone/>
            </a:pPr>
            <a:endParaRPr lang="en-US" dirty="0"/>
          </a:p>
        </p:txBody>
      </p:sp>
    </p:spTree>
    <p:extLst>
      <p:ext uri="{BB962C8B-B14F-4D97-AF65-F5344CB8AC3E}">
        <p14:creationId xmlns:p14="http://schemas.microsoft.com/office/powerpoint/2010/main" val="1547684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Protocol Overview 2</a:t>
            </a:r>
          </a:p>
        </p:txBody>
      </p:sp>
      <p:sp>
        <p:nvSpPr>
          <p:cNvPr id="3" name="TextBox 2"/>
          <p:cNvSpPr txBox="1"/>
          <p:nvPr/>
        </p:nvSpPr>
        <p:spPr>
          <a:xfrm>
            <a:off x="191729" y="1417638"/>
            <a:ext cx="8804787"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6857"/>
                </a:solidFill>
                <a:latin typeface="+mj-lt"/>
              </a:rPr>
              <a:t>Elective total joint replacement of the hip and knee make up the most commonly performed procedures in the US, totaling nearly 1 million procedures annually.</a:t>
            </a:r>
          </a:p>
          <a:p>
            <a:endParaRPr lang="en-US" dirty="0">
              <a:solidFill>
                <a:srgbClr val="006857"/>
              </a:solidFill>
              <a:latin typeface="+mj-lt"/>
            </a:endParaRPr>
          </a:p>
          <a:p>
            <a:pPr marL="285750" indent="-285750">
              <a:buFont typeface="Arial" panose="020B0604020202020204" pitchFamily="34" charset="0"/>
              <a:buChar char="•"/>
            </a:pPr>
            <a:r>
              <a:rPr lang="en-US" dirty="0">
                <a:solidFill>
                  <a:srgbClr val="006857"/>
                </a:solidFill>
                <a:latin typeface="+mj-lt"/>
              </a:rPr>
              <a:t>Readmission to the hospital within 90 days of operation occurs after 10-15% of elective hip and knee replacements and venous thromboembolism (VTE; blood clots in the veins), specifically pulmonary embolism (PE; blood clots in the lung), is one of the most common causes. </a:t>
            </a:r>
          </a:p>
          <a:p>
            <a:endParaRPr lang="en-US" dirty="0">
              <a:solidFill>
                <a:srgbClr val="006857"/>
              </a:solidFill>
              <a:latin typeface="+mj-lt"/>
            </a:endParaRPr>
          </a:p>
          <a:p>
            <a:pPr marL="285750" indent="-285750">
              <a:buFont typeface="Arial" panose="020B0604020202020204" pitchFamily="34" charset="0"/>
              <a:buChar char="•"/>
            </a:pPr>
            <a:r>
              <a:rPr lang="en-US" dirty="0">
                <a:solidFill>
                  <a:srgbClr val="006857"/>
                </a:solidFill>
                <a:latin typeface="+mj-lt"/>
              </a:rPr>
              <a:t>The purpose of this study is to improve health care and outcomes after hip and knee replacement by providing needed evidence to better inform patient and surgeon decision-making around the choice of drug regimen for prevention of VTE. </a:t>
            </a:r>
          </a:p>
          <a:p>
            <a:endParaRPr lang="en-US" dirty="0">
              <a:solidFill>
                <a:srgbClr val="006857"/>
              </a:solidFill>
              <a:latin typeface="+mj-lt"/>
            </a:endParaRPr>
          </a:p>
          <a:p>
            <a:pPr marL="285750" indent="-285750">
              <a:buFont typeface="Arial" panose="020B0604020202020204" pitchFamily="34" charset="0"/>
              <a:buChar char="•"/>
            </a:pPr>
            <a:r>
              <a:rPr lang="en-US" dirty="0">
                <a:solidFill>
                  <a:srgbClr val="006857"/>
                </a:solidFill>
                <a:latin typeface="+mj-lt"/>
              </a:rPr>
              <a:t>This study will look at the safety and effectiveness of three most commonly used anticoagulants in North America: enteric coated aspirin, low intensity warfarin, and rivaroxaban.</a:t>
            </a:r>
          </a:p>
        </p:txBody>
      </p:sp>
    </p:spTree>
    <p:extLst>
      <p:ext uri="{BB962C8B-B14F-4D97-AF65-F5344CB8AC3E}">
        <p14:creationId xmlns:p14="http://schemas.microsoft.com/office/powerpoint/2010/main" val="260009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t>Entering Data: Add a Patient</a:t>
            </a:r>
          </a:p>
        </p:txBody>
      </p:sp>
      <p:sp>
        <p:nvSpPr>
          <p:cNvPr id="5" name="Content Placeholder 4">
            <a:extLst>
              <a:ext uri="{FF2B5EF4-FFF2-40B4-BE49-F238E27FC236}">
                <a16:creationId xmlns:a16="http://schemas.microsoft.com/office/drawing/2014/main" id="{601D74E4-A97A-4ADC-93C5-765B1BD299AD}"/>
              </a:ext>
            </a:extLst>
          </p:cNvPr>
          <p:cNvSpPr>
            <a:spLocks noGrp="1"/>
          </p:cNvSpPr>
          <p:nvPr>
            <p:ph sz="half" idx="2"/>
          </p:nvPr>
        </p:nvSpPr>
        <p:spPr>
          <a:xfrm>
            <a:off x="628650" y="1524317"/>
            <a:ext cx="3943350" cy="5333683"/>
          </a:xfrm>
        </p:spPr>
        <p:txBody>
          <a:bodyPr>
            <a:normAutofit/>
          </a:bodyPr>
          <a:lstStyle/>
          <a:p>
            <a:r>
              <a:rPr lang="en-US" dirty="0">
                <a:solidFill>
                  <a:srgbClr val="006857"/>
                </a:solidFill>
                <a:latin typeface="+mj-lt"/>
              </a:rPr>
              <a:t>Click the Subjects tab</a:t>
            </a:r>
          </a:p>
          <a:p>
            <a:r>
              <a:rPr lang="en-US" dirty="0">
                <a:solidFill>
                  <a:srgbClr val="006857"/>
                </a:solidFill>
                <a:latin typeface="+mj-lt"/>
              </a:rPr>
              <a:t>Click the blue Add Subject button </a:t>
            </a:r>
          </a:p>
          <a:p>
            <a:r>
              <a:rPr lang="en-US" dirty="0">
                <a:solidFill>
                  <a:srgbClr val="006857"/>
                </a:solidFill>
                <a:latin typeface="+mj-lt"/>
              </a:rPr>
              <a:t>Pop up appears to allow for project choice and entry of patient initials (Reference ID)</a:t>
            </a:r>
          </a:p>
          <a:p>
            <a:pPr lvl="1"/>
            <a:r>
              <a:rPr lang="en-US" dirty="0">
                <a:solidFill>
                  <a:srgbClr val="FF0000"/>
                </a:solidFill>
                <a:latin typeface="+mj-lt"/>
              </a:rPr>
              <a:t>**Projects cannot be changed, so please be mindful when making this selection**</a:t>
            </a:r>
          </a:p>
        </p:txBody>
      </p:sp>
      <p:pic>
        <p:nvPicPr>
          <p:cNvPr id="4" name="Picture 3">
            <a:extLst>
              <a:ext uri="{FF2B5EF4-FFF2-40B4-BE49-F238E27FC236}">
                <a16:creationId xmlns:a16="http://schemas.microsoft.com/office/drawing/2014/main" id="{A02AE55D-67BF-41F6-82A8-1A7F18768A7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4559565" y="2251710"/>
            <a:ext cx="4476115" cy="3676650"/>
          </a:xfrm>
          <a:prstGeom prst="rect">
            <a:avLst/>
          </a:prstGeom>
          <a:ln>
            <a:solidFill>
              <a:schemeClr val="tx1">
                <a:lumMod val="50000"/>
                <a:lumOff val="50000"/>
              </a:schemeClr>
            </a:solidFill>
          </a:ln>
        </p:spPr>
      </p:pic>
    </p:spTree>
    <p:extLst>
      <p:ext uri="{BB962C8B-B14F-4D97-AF65-F5344CB8AC3E}">
        <p14:creationId xmlns:p14="http://schemas.microsoft.com/office/powerpoint/2010/main" val="3037346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t>Entering Data: Pre-Screen</a:t>
            </a:r>
          </a:p>
        </p:txBody>
      </p:sp>
      <p:sp>
        <p:nvSpPr>
          <p:cNvPr id="5" name="Content Placeholder 4">
            <a:extLst>
              <a:ext uri="{FF2B5EF4-FFF2-40B4-BE49-F238E27FC236}">
                <a16:creationId xmlns:a16="http://schemas.microsoft.com/office/drawing/2014/main" id="{601D74E4-A97A-4ADC-93C5-765B1BD299AD}"/>
              </a:ext>
            </a:extLst>
          </p:cNvPr>
          <p:cNvSpPr>
            <a:spLocks noGrp="1"/>
          </p:cNvSpPr>
          <p:nvPr>
            <p:ph sz="half" idx="2"/>
          </p:nvPr>
        </p:nvSpPr>
        <p:spPr>
          <a:xfrm>
            <a:off x="628650" y="1524317"/>
            <a:ext cx="7886700" cy="5333683"/>
          </a:xfrm>
        </p:spPr>
        <p:txBody>
          <a:bodyPr>
            <a:normAutofit/>
          </a:bodyPr>
          <a:lstStyle/>
          <a:p>
            <a:r>
              <a:rPr lang="en-US" dirty="0">
                <a:solidFill>
                  <a:srgbClr val="006857"/>
                </a:solidFill>
                <a:latin typeface="+mj-lt"/>
              </a:rPr>
              <a:t>The only available form is the PRESCREEN</a:t>
            </a:r>
          </a:p>
          <a:p>
            <a:r>
              <a:rPr lang="en-US" dirty="0">
                <a:solidFill>
                  <a:srgbClr val="006857"/>
                </a:solidFill>
                <a:latin typeface="+mj-lt"/>
              </a:rPr>
              <a:t>Click the “Take Survey” </a:t>
            </a:r>
          </a:p>
        </p:txBody>
      </p:sp>
      <p:pic>
        <p:nvPicPr>
          <p:cNvPr id="6" name="Picture 5" descr="Graphical user interface, table&#10;&#10;Description automatically generated">
            <a:extLst>
              <a:ext uri="{FF2B5EF4-FFF2-40B4-BE49-F238E27FC236}">
                <a16:creationId xmlns:a16="http://schemas.microsoft.com/office/drawing/2014/main" id="{5376721A-C558-44A2-85E1-D9BB036840FD}"/>
              </a:ext>
            </a:extLst>
          </p:cNvPr>
          <p:cNvPicPr/>
          <p:nvPr/>
        </p:nvPicPr>
        <p:blipFill>
          <a:blip r:embed="rId2">
            <a:extLst>
              <a:ext uri="{28A0092B-C50C-407E-A947-70E740481C1C}">
                <a14:useLocalDpi xmlns:a14="http://schemas.microsoft.com/office/drawing/2010/main" val="0"/>
              </a:ext>
            </a:extLst>
          </a:blip>
          <a:stretch>
            <a:fillRect/>
          </a:stretch>
        </p:blipFill>
        <p:spPr>
          <a:xfrm>
            <a:off x="1458753" y="2849880"/>
            <a:ext cx="6226493" cy="3201193"/>
          </a:xfrm>
          <a:prstGeom prst="rect">
            <a:avLst/>
          </a:prstGeom>
          <a:ln>
            <a:solidFill>
              <a:schemeClr val="tx1">
                <a:lumMod val="50000"/>
                <a:lumOff val="50000"/>
              </a:schemeClr>
            </a:solidFill>
          </a:ln>
        </p:spPr>
      </p:pic>
    </p:spTree>
    <p:extLst>
      <p:ext uri="{BB962C8B-B14F-4D97-AF65-F5344CB8AC3E}">
        <p14:creationId xmlns:p14="http://schemas.microsoft.com/office/powerpoint/2010/main" val="1430818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effectLst/>
              </a:rPr>
              <a:t>Entering Data: Screening Forms</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289560" y="1249680"/>
            <a:ext cx="8564880" cy="4572000"/>
          </a:xfrm>
        </p:spPr>
        <p:txBody>
          <a:bodyPr/>
          <a:lstStyle/>
          <a:p>
            <a:r>
              <a:rPr lang="en-US" dirty="0"/>
              <a:t>Screening Form</a:t>
            </a:r>
          </a:p>
          <a:p>
            <a:pPr lvl="1"/>
            <a:r>
              <a:rPr lang="en-US" dirty="0"/>
              <a:t>Click “Take Survey” button </a:t>
            </a:r>
          </a:p>
          <a:p>
            <a:pPr lvl="1"/>
            <a:r>
              <a:rPr lang="en-US" dirty="0"/>
              <a:t>Auto Screening will automatically answer all questions to result in a Screenpass. </a:t>
            </a:r>
          </a:p>
          <a:p>
            <a:pPr lvl="1"/>
            <a:endParaRPr lang="en-US" dirty="0"/>
          </a:p>
          <a:p>
            <a:pPr lvl="1"/>
            <a:endParaRPr lang="en-US" dirty="0"/>
          </a:p>
          <a:p>
            <a:pPr lvl="1"/>
            <a:endParaRPr lang="en-US" dirty="0"/>
          </a:p>
          <a:p>
            <a:pPr lvl="1"/>
            <a:endParaRPr lang="en-US" dirty="0"/>
          </a:p>
          <a:p>
            <a:pPr lvl="1"/>
            <a:r>
              <a:rPr lang="en-US" dirty="0"/>
              <a:t>If a patient </a:t>
            </a:r>
            <a:r>
              <a:rPr lang="en-US" dirty="0" err="1"/>
              <a:t>Screenfails</a:t>
            </a:r>
            <a:r>
              <a:rPr lang="en-US" dirty="0"/>
              <a:t>, a warning message will appear</a:t>
            </a:r>
          </a:p>
        </p:txBody>
      </p:sp>
      <p:pic>
        <p:nvPicPr>
          <p:cNvPr id="4" name="Picture 3" descr="Graphical user interface, application&#10;&#10;Description automatically generated">
            <a:extLst>
              <a:ext uri="{FF2B5EF4-FFF2-40B4-BE49-F238E27FC236}">
                <a16:creationId xmlns:a16="http://schemas.microsoft.com/office/drawing/2014/main" id="{F4A3EA95-3610-47E8-958A-A8356B475C0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049145" y="2966085"/>
            <a:ext cx="5045710" cy="1139190"/>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0157CC0D-CC6C-4BF4-AAB7-575C9C9121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49146" y="4913630"/>
            <a:ext cx="5045709" cy="1304290"/>
          </a:xfrm>
          <a:prstGeom prst="rect">
            <a:avLst/>
          </a:prstGeom>
          <a:noFill/>
          <a:ln>
            <a:solidFill>
              <a:schemeClr val="tx1">
                <a:lumMod val="50000"/>
                <a:lumOff val="50000"/>
              </a:schemeClr>
            </a:solidFill>
          </a:ln>
          <a:effectLst/>
        </p:spPr>
      </p:pic>
    </p:spTree>
    <p:extLst>
      <p:ext uri="{BB962C8B-B14F-4D97-AF65-F5344CB8AC3E}">
        <p14:creationId xmlns:p14="http://schemas.microsoft.com/office/powerpoint/2010/main" val="2053038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a:xfrm>
            <a:off x="628649" y="365126"/>
            <a:ext cx="8412713" cy="969151"/>
          </a:xfrm>
        </p:spPr>
        <p:txBody>
          <a:bodyPr>
            <a:noAutofit/>
          </a:bodyPr>
          <a:lstStyle/>
          <a:p>
            <a:r>
              <a:rPr lang="en-US" sz="3600" dirty="0">
                <a:effectLst/>
              </a:rPr>
              <a:t>Entering Data: Screening Forms (cont’d)</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p:txBody>
          <a:bodyPr/>
          <a:lstStyle/>
          <a:p>
            <a:r>
              <a:rPr lang="en-US" dirty="0"/>
              <a:t>Sign Off Form</a:t>
            </a:r>
          </a:p>
          <a:p>
            <a:pPr lvl="1"/>
            <a:r>
              <a:rPr lang="en-US" dirty="0"/>
              <a:t>Opens once SCREENING is completed and patient </a:t>
            </a:r>
            <a:r>
              <a:rPr lang="en-US" dirty="0" err="1"/>
              <a:t>screenpasses</a:t>
            </a:r>
            <a:r>
              <a:rPr lang="en-US" dirty="0"/>
              <a:t>. </a:t>
            </a:r>
          </a:p>
          <a:p>
            <a:pPr lvl="1"/>
            <a:r>
              <a:rPr lang="en-US" dirty="0"/>
              <a:t>Contains:</a:t>
            </a:r>
          </a:p>
          <a:p>
            <a:pPr lvl="2"/>
            <a:r>
              <a:rPr lang="en-US" dirty="0"/>
              <a:t>consent date</a:t>
            </a:r>
          </a:p>
          <a:p>
            <a:pPr lvl="2"/>
            <a:r>
              <a:rPr lang="en-US" dirty="0"/>
              <a:t>future research question</a:t>
            </a:r>
          </a:p>
          <a:p>
            <a:pPr lvl="2"/>
            <a:r>
              <a:rPr lang="en-US" dirty="0"/>
              <a:t>contraindication questions</a:t>
            </a:r>
          </a:p>
          <a:p>
            <a:pPr lvl="3"/>
            <a:r>
              <a:rPr lang="en-US" dirty="0">
                <a:solidFill>
                  <a:srgbClr val="FF0000"/>
                </a:solidFill>
              </a:rPr>
              <a:t>**Restricted Randomization sites will see all questions**</a:t>
            </a:r>
          </a:p>
          <a:p>
            <a:pPr lvl="2"/>
            <a:r>
              <a:rPr lang="en-US" dirty="0"/>
              <a:t>surgeon sign off question</a:t>
            </a:r>
          </a:p>
          <a:p>
            <a:pPr lvl="1"/>
            <a:r>
              <a:rPr lang="en-US" dirty="0"/>
              <a:t>Surgeon sign off question must be marked “Yes” in order to Screenpass the patient. </a:t>
            </a:r>
          </a:p>
        </p:txBody>
      </p:sp>
    </p:spTree>
    <p:extLst>
      <p:ext uri="{BB962C8B-B14F-4D97-AF65-F5344CB8AC3E}">
        <p14:creationId xmlns:p14="http://schemas.microsoft.com/office/powerpoint/2010/main" val="3416412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a:xfrm>
            <a:off x="628650" y="409489"/>
            <a:ext cx="7886700" cy="729156"/>
          </a:xfrm>
        </p:spPr>
        <p:txBody>
          <a:bodyPr>
            <a:normAutofit/>
          </a:bodyPr>
          <a:lstStyle/>
          <a:p>
            <a:r>
              <a:rPr lang="en-US" sz="3600" dirty="0">
                <a:effectLst/>
              </a:rPr>
              <a:t>Entering Data: Cont’d</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628650" y="1554480"/>
            <a:ext cx="7886700" cy="729156"/>
          </a:xfrm>
        </p:spPr>
        <p:txBody>
          <a:bodyPr/>
          <a:lstStyle/>
          <a:p>
            <a:r>
              <a:rPr lang="en-US" dirty="0"/>
              <a:t>Forms will become available as data is entered</a:t>
            </a:r>
          </a:p>
        </p:txBody>
      </p:sp>
      <p:graphicFrame>
        <p:nvGraphicFramePr>
          <p:cNvPr id="5" name="Diagram 4">
            <a:extLst>
              <a:ext uri="{FF2B5EF4-FFF2-40B4-BE49-F238E27FC236}">
                <a16:creationId xmlns:a16="http://schemas.microsoft.com/office/drawing/2014/main" id="{DFAF524C-00BC-414A-AD20-8A975FF26E62}"/>
              </a:ext>
            </a:extLst>
          </p:cNvPr>
          <p:cNvGraphicFramePr/>
          <p:nvPr>
            <p:extLst>
              <p:ext uri="{D42A27DB-BD31-4B8C-83A1-F6EECF244321}">
                <p14:modId xmlns:p14="http://schemas.microsoft.com/office/powerpoint/2010/main" val="782900366"/>
              </p:ext>
            </p:extLst>
          </p:nvPr>
        </p:nvGraphicFramePr>
        <p:xfrm>
          <a:off x="1508760" y="206756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9665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effectLst/>
              </a:rPr>
              <a:t>Entering Data: Randomization </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628650" y="1234440"/>
            <a:ext cx="7886700" cy="2194560"/>
          </a:xfrm>
        </p:spPr>
        <p:txBody>
          <a:bodyPr>
            <a:normAutofit lnSpcReduction="10000"/>
          </a:bodyPr>
          <a:lstStyle/>
          <a:p>
            <a:r>
              <a:rPr lang="en-US" dirty="0"/>
              <a:t>Click “Take Survey”</a:t>
            </a:r>
          </a:p>
          <a:p>
            <a:r>
              <a:rPr lang="en-US" dirty="0"/>
              <a:t>Answer 3 Contraindication questions</a:t>
            </a:r>
          </a:p>
          <a:p>
            <a:pPr lvl="1"/>
            <a:r>
              <a:rPr lang="en-US" dirty="0"/>
              <a:t>If your site is on the restricted randomization protocol, you will only see two questions</a:t>
            </a:r>
          </a:p>
          <a:p>
            <a:r>
              <a:rPr lang="en-US" dirty="0"/>
              <a:t>Pop-Up will appear with treatment assignment</a:t>
            </a:r>
          </a:p>
        </p:txBody>
      </p:sp>
      <p:pic>
        <p:nvPicPr>
          <p:cNvPr id="4" name="Picture 3" descr="Graphical user interface, application&#10;&#10;Description automatically generated">
            <a:extLst>
              <a:ext uri="{FF2B5EF4-FFF2-40B4-BE49-F238E27FC236}">
                <a16:creationId xmlns:a16="http://schemas.microsoft.com/office/drawing/2014/main" id="{7FDA615E-E959-48A3-9B39-90F891952C7A}"/>
              </a:ext>
            </a:extLst>
          </p:cNvPr>
          <p:cNvPicPr/>
          <p:nvPr/>
        </p:nvPicPr>
        <p:blipFill rotWithShape="1">
          <a:blip r:embed="rId2">
            <a:extLst>
              <a:ext uri="{28A0092B-C50C-407E-A947-70E740481C1C}">
                <a14:useLocalDpi xmlns:a14="http://schemas.microsoft.com/office/drawing/2010/main" val="0"/>
              </a:ext>
            </a:extLst>
          </a:blip>
          <a:srcRect l="13273" t="14193" r="11160" b="13464"/>
          <a:stretch/>
        </p:blipFill>
        <p:spPr bwMode="auto">
          <a:xfrm>
            <a:off x="2324020" y="3291840"/>
            <a:ext cx="4495959" cy="2758439"/>
          </a:xfrm>
          <a:prstGeom prst="rect">
            <a:avLst/>
          </a:prstGeom>
          <a:ln w="9525" cap="flat" cmpd="sng" algn="ctr">
            <a:solidFill>
              <a:sysClr val="windowText" lastClr="000000">
                <a:lumMod val="50000"/>
                <a:lumOff val="50000"/>
              </a:sysClr>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8012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effectLst/>
              </a:rPr>
              <a:t>Entering Data: </a:t>
            </a:r>
            <a:r>
              <a:rPr lang="en-US" sz="3600" dirty="0" err="1">
                <a:effectLst/>
              </a:rPr>
              <a:t>Periop</a:t>
            </a:r>
            <a:r>
              <a:rPr lang="en-US" sz="3600" dirty="0">
                <a:effectLst/>
              </a:rPr>
              <a:t> Forms </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628650" y="1943100"/>
            <a:ext cx="7886700" cy="3741420"/>
          </a:xfrm>
        </p:spPr>
        <p:txBody>
          <a:bodyPr>
            <a:normAutofit lnSpcReduction="10000"/>
          </a:bodyPr>
          <a:lstStyle/>
          <a:p>
            <a:r>
              <a:rPr lang="en-US" dirty="0"/>
              <a:t>The Surgical Adherence form and Surgery Data form both become available once the patient is randomized</a:t>
            </a:r>
          </a:p>
          <a:p>
            <a:pPr marL="0" indent="0">
              <a:buNone/>
            </a:pPr>
            <a:endParaRPr lang="en-US" dirty="0"/>
          </a:p>
          <a:p>
            <a:pPr marL="0" indent="0" algn="ctr">
              <a:buNone/>
            </a:pPr>
            <a:r>
              <a:rPr lang="en-US" dirty="0"/>
              <a:t>Please enter these in a timely manner (i.e., 2 business days after surgery/discharge)</a:t>
            </a:r>
          </a:p>
          <a:p>
            <a:pPr marL="0" indent="0" algn="ctr">
              <a:buNone/>
            </a:pPr>
            <a:endParaRPr lang="en-US" dirty="0"/>
          </a:p>
          <a:p>
            <a:pPr marL="0" indent="0" algn="ctr">
              <a:buNone/>
            </a:pPr>
            <a:r>
              <a:rPr lang="en-US" dirty="0">
                <a:solidFill>
                  <a:srgbClr val="FF0000"/>
                </a:solidFill>
              </a:rPr>
              <a:t>**Follow-up surveys are triggered by the Surgery Date on the Surgical Adherence Form**</a:t>
            </a:r>
          </a:p>
          <a:p>
            <a:pPr marL="0" indent="0">
              <a:buNone/>
            </a:pPr>
            <a:endParaRPr lang="en-US" dirty="0"/>
          </a:p>
        </p:txBody>
      </p:sp>
    </p:spTree>
    <p:extLst>
      <p:ext uri="{BB962C8B-B14F-4D97-AF65-F5344CB8AC3E}">
        <p14:creationId xmlns:p14="http://schemas.microsoft.com/office/powerpoint/2010/main" val="653717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effectLst/>
              </a:rPr>
              <a:t>Follow Up Surveys</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628650" y="1943100"/>
            <a:ext cx="7886700" cy="3741420"/>
          </a:xfrm>
        </p:spPr>
        <p:txBody>
          <a:bodyPr>
            <a:normAutofit/>
          </a:bodyPr>
          <a:lstStyle/>
          <a:p>
            <a:r>
              <a:rPr lang="en-US" dirty="0"/>
              <a:t>The Follow Up survey windows are based on the surgery date and will open accordingly</a:t>
            </a:r>
          </a:p>
          <a:p>
            <a:r>
              <a:rPr lang="en-US" dirty="0"/>
              <a:t>Statix Interviewers are responsible for the 1-,3-,and 6-month survey data collection and entry</a:t>
            </a:r>
          </a:p>
          <a:p>
            <a:r>
              <a:rPr lang="en-US" dirty="0"/>
              <a:t>If the patient does not respond to the 6-month survey, the coordinator is responsible for either collecting the survey or performing a medical record review</a:t>
            </a:r>
            <a:endParaRPr lang="en-US" dirty="0">
              <a:solidFill>
                <a:srgbClr val="FF0000"/>
              </a:solidFill>
            </a:endParaRPr>
          </a:p>
          <a:p>
            <a:pPr marL="0" indent="0">
              <a:buNone/>
            </a:pPr>
            <a:endParaRPr lang="en-US" dirty="0"/>
          </a:p>
        </p:txBody>
      </p:sp>
    </p:spTree>
    <p:extLst>
      <p:ext uri="{BB962C8B-B14F-4D97-AF65-F5344CB8AC3E}">
        <p14:creationId xmlns:p14="http://schemas.microsoft.com/office/powerpoint/2010/main" val="124257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a:xfrm>
            <a:off x="628650" y="365126"/>
            <a:ext cx="7886700" cy="1097913"/>
          </a:xfrm>
        </p:spPr>
        <p:txBody>
          <a:bodyPr>
            <a:normAutofit/>
          </a:bodyPr>
          <a:lstStyle/>
          <a:p>
            <a:r>
              <a:rPr lang="en-US" sz="3600" dirty="0">
                <a:effectLst/>
              </a:rPr>
              <a:t>Status Changes: No Contact, Withdrawals, and Deaths</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628650" y="1943100"/>
            <a:ext cx="7886700" cy="3741420"/>
          </a:xfrm>
        </p:spPr>
        <p:txBody>
          <a:bodyPr>
            <a:normAutofit/>
          </a:bodyPr>
          <a:lstStyle/>
          <a:p>
            <a:r>
              <a:rPr lang="en-US" dirty="0"/>
              <a:t>Status changes can be made using the 3 reports at the bottom of the surveys table.</a:t>
            </a:r>
          </a:p>
          <a:p>
            <a:r>
              <a:rPr lang="en-US" dirty="0"/>
              <a:t>These become available once the patient has </a:t>
            </a:r>
            <a:r>
              <a:rPr lang="en-US" dirty="0" err="1"/>
              <a:t>screenpassed</a:t>
            </a:r>
            <a:r>
              <a:rPr lang="en-US" dirty="0"/>
              <a:t>.  </a:t>
            </a:r>
          </a:p>
          <a:p>
            <a:pPr marL="0" indent="0">
              <a:buNone/>
            </a:pPr>
            <a:endParaRPr lang="en-US" dirty="0"/>
          </a:p>
        </p:txBody>
      </p:sp>
      <p:pic>
        <p:nvPicPr>
          <p:cNvPr id="4" name="Picture 3" descr="Table&#10;&#10;Description automatically generated">
            <a:extLst>
              <a:ext uri="{FF2B5EF4-FFF2-40B4-BE49-F238E27FC236}">
                <a16:creationId xmlns:a16="http://schemas.microsoft.com/office/drawing/2014/main" id="{69BAF9AC-BC33-4C3E-A96B-21777BCB3D6B}"/>
              </a:ext>
            </a:extLst>
          </p:cNvPr>
          <p:cNvPicPr/>
          <p:nvPr/>
        </p:nvPicPr>
        <p:blipFill rotWithShape="1">
          <a:blip r:embed="rId2">
            <a:extLst>
              <a:ext uri="{28A0092B-C50C-407E-A947-70E740481C1C}">
                <a14:useLocalDpi xmlns:a14="http://schemas.microsoft.com/office/drawing/2010/main" val="0"/>
              </a:ext>
            </a:extLst>
          </a:blip>
          <a:srcRect b="12290"/>
          <a:stretch/>
        </p:blipFill>
        <p:spPr bwMode="auto">
          <a:xfrm>
            <a:off x="288098" y="3952836"/>
            <a:ext cx="8567803" cy="1889682"/>
          </a:xfrm>
          <a:prstGeom prst="rect">
            <a:avLst/>
          </a:prstGeom>
          <a:ln w="9525" cap="flat" cmpd="sng" algn="ctr">
            <a:solidFill>
              <a:sysClr val="windowText" lastClr="000000">
                <a:lumMod val="50000"/>
                <a:lumOff val="50000"/>
              </a:sysClr>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52911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a:xfrm>
            <a:off x="628650" y="365126"/>
            <a:ext cx="7886700" cy="1097913"/>
          </a:xfrm>
        </p:spPr>
        <p:txBody>
          <a:bodyPr>
            <a:normAutofit/>
          </a:bodyPr>
          <a:lstStyle/>
          <a:p>
            <a:r>
              <a:rPr lang="en-US" sz="3600" dirty="0">
                <a:effectLst/>
              </a:rPr>
              <a:t>Status Changes: No Contact, Withdrawals, and Deaths (cont’d)</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139071" y="1798532"/>
            <a:ext cx="4232513" cy="3652538"/>
          </a:xfrm>
        </p:spPr>
        <p:txBody>
          <a:bodyPr>
            <a:normAutofit/>
          </a:bodyPr>
          <a:lstStyle/>
          <a:p>
            <a:r>
              <a:rPr lang="en-US" dirty="0"/>
              <a:t>Each form contains</a:t>
            </a:r>
          </a:p>
          <a:p>
            <a:pPr lvl="1"/>
            <a:r>
              <a:rPr lang="en-US" dirty="0"/>
              <a:t>Date field: The date of event should be the date (or approximate date) that the event occurred, not the date it was discovered</a:t>
            </a:r>
          </a:p>
          <a:p>
            <a:pPr lvl="1"/>
            <a:r>
              <a:rPr lang="en-US" dirty="0"/>
              <a:t>Text Box: A detailed explanation of the event</a:t>
            </a:r>
          </a:p>
          <a:p>
            <a:pPr marL="0" indent="0">
              <a:buNone/>
            </a:pPr>
            <a:endParaRPr lang="en-US" dirty="0"/>
          </a:p>
        </p:txBody>
      </p:sp>
      <p:pic>
        <p:nvPicPr>
          <p:cNvPr id="5" name="Content Placeholder 5" descr="Graphical user interface, text, application&#10;&#10;Description automatically generated">
            <a:extLst>
              <a:ext uri="{FF2B5EF4-FFF2-40B4-BE49-F238E27FC236}">
                <a16:creationId xmlns:a16="http://schemas.microsoft.com/office/drawing/2014/main" id="{02EECBA6-CFCF-47D0-B232-11665CB126B9}"/>
              </a:ext>
            </a:extLst>
          </p:cNvPr>
          <p:cNvPicPr>
            <a:picLocks noChangeAspect="1"/>
          </p:cNvPicPr>
          <p:nvPr/>
        </p:nvPicPr>
        <p:blipFill rotWithShape="1">
          <a:blip r:embed="rId3"/>
          <a:srcRect r="5128"/>
          <a:stretch/>
        </p:blipFill>
        <p:spPr>
          <a:xfrm>
            <a:off x="4572001" y="1768417"/>
            <a:ext cx="4432928" cy="3652538"/>
          </a:xfrm>
          <a:prstGeom prst="rect">
            <a:avLst/>
          </a:prstGeom>
          <a:noFill/>
          <a:ln>
            <a:solidFill>
              <a:schemeClr val="tx1">
                <a:lumMod val="50000"/>
                <a:lumOff val="50000"/>
              </a:schemeClr>
            </a:solidFill>
          </a:ln>
        </p:spPr>
      </p:pic>
    </p:spTree>
    <p:extLst>
      <p:ext uri="{BB962C8B-B14F-4D97-AF65-F5344CB8AC3E}">
        <p14:creationId xmlns:p14="http://schemas.microsoft.com/office/powerpoint/2010/main" val="151452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Protocol Overview 3</a:t>
            </a:r>
          </a:p>
        </p:txBody>
      </p:sp>
      <p:sp>
        <p:nvSpPr>
          <p:cNvPr id="5" name="TextBox 4"/>
          <p:cNvSpPr txBox="1"/>
          <p:nvPr/>
        </p:nvSpPr>
        <p:spPr>
          <a:xfrm>
            <a:off x="280219" y="1417638"/>
            <a:ext cx="8686800" cy="3693319"/>
          </a:xfrm>
          <a:prstGeom prst="rect">
            <a:avLst/>
          </a:prstGeom>
          <a:noFill/>
        </p:spPr>
        <p:txBody>
          <a:bodyPr wrap="square" rtlCol="0">
            <a:spAutoFit/>
          </a:bodyPr>
          <a:lstStyle/>
          <a:p>
            <a:r>
              <a:rPr lang="en-US" b="1" u="sng" dirty="0">
                <a:solidFill>
                  <a:srgbClr val="006857"/>
                </a:solidFill>
                <a:latin typeface="+mj-lt"/>
              </a:rPr>
              <a:t>Primary Specific Aims</a:t>
            </a:r>
          </a:p>
          <a:p>
            <a:endParaRPr lang="en-US" b="1" u="sng" dirty="0">
              <a:solidFill>
                <a:srgbClr val="006857"/>
              </a:solidFill>
              <a:latin typeface="+mj-lt"/>
            </a:endParaRPr>
          </a:p>
          <a:p>
            <a:endParaRPr lang="en-US" b="1" u="sng" dirty="0">
              <a:solidFill>
                <a:srgbClr val="006857"/>
              </a:solidFill>
              <a:latin typeface="+mj-lt"/>
            </a:endParaRPr>
          </a:p>
          <a:p>
            <a:pPr marL="342900" indent="-342900">
              <a:buAutoNum type="arabicParenR"/>
            </a:pPr>
            <a:r>
              <a:rPr lang="en-US" dirty="0">
                <a:solidFill>
                  <a:srgbClr val="006857"/>
                </a:solidFill>
                <a:latin typeface="+mj-lt"/>
              </a:rPr>
              <a:t>To compare the frequency of the aggregate primary clinical endpoints of important VTE (clinical PE and DVT leading to hospital readmission) and all-cause mortality (aggregate indicator of fatal events, including both PE and major hemorrhage related to anticoagulant use) among three different VTE prophylaxis regimens. </a:t>
            </a:r>
          </a:p>
          <a:p>
            <a:pPr marL="800100" lvl="1" indent="-342900">
              <a:buFont typeface="Arial" panose="020B0604020202020204" pitchFamily="34" charset="0"/>
              <a:buChar char="•"/>
            </a:pPr>
            <a:r>
              <a:rPr lang="en-US" dirty="0">
                <a:solidFill>
                  <a:srgbClr val="006857"/>
                </a:solidFill>
                <a:latin typeface="+mj-lt"/>
              </a:rPr>
              <a:t>An audit of all hospital readmissions within 6 months of operation will be accomplished by routine postoperative follow-up through a mechanism of central telephone surveillance of patient-reported outcome events that is augmented by on-site research coordinator follow-up and validation of suspected endpoint events and adverse outcomes.</a:t>
            </a:r>
          </a:p>
        </p:txBody>
      </p:sp>
    </p:spTree>
    <p:extLst>
      <p:ext uri="{BB962C8B-B14F-4D97-AF65-F5344CB8AC3E}">
        <p14:creationId xmlns:p14="http://schemas.microsoft.com/office/powerpoint/2010/main" val="2674699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a:xfrm>
            <a:off x="628650" y="365127"/>
            <a:ext cx="7886700" cy="729156"/>
          </a:xfrm>
        </p:spPr>
        <p:txBody>
          <a:bodyPr anchor="t">
            <a:normAutofit/>
          </a:bodyPr>
          <a:lstStyle/>
          <a:p>
            <a:r>
              <a:rPr lang="en-US" sz="3600" dirty="0">
                <a:effectLst/>
              </a:rPr>
              <a:t>Status Changes: No Contact</a:t>
            </a:r>
          </a:p>
        </p:txBody>
      </p:sp>
      <p:sp>
        <p:nvSpPr>
          <p:cNvPr id="7" name="Content Placeholder 2">
            <a:extLst>
              <a:ext uri="{FF2B5EF4-FFF2-40B4-BE49-F238E27FC236}">
                <a16:creationId xmlns:a16="http://schemas.microsoft.com/office/drawing/2014/main" id="{134A4A28-1E93-4C9C-926C-FA61B9DEB4C4}"/>
              </a:ext>
            </a:extLst>
          </p:cNvPr>
          <p:cNvSpPr txBox="1">
            <a:spLocks/>
          </p:cNvSpPr>
          <p:nvPr/>
        </p:nvSpPr>
        <p:spPr>
          <a:xfrm>
            <a:off x="313150" y="1300892"/>
            <a:ext cx="8630433" cy="425621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6857"/>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6857"/>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6857"/>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6857"/>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Patients can request to not be contacted by Statix to complete the follow-up surveys. If the patient agrees, coordinators will still view and collect any adverse events that may occur during the 6-month follow up window.</a:t>
            </a:r>
          </a:p>
          <a:p>
            <a:pPr marL="0" indent="0">
              <a:buNone/>
            </a:pPr>
            <a:endParaRPr lang="en-US" dirty="0"/>
          </a:p>
          <a:p>
            <a:pPr lvl="1"/>
            <a:r>
              <a:rPr lang="en-US" dirty="0"/>
              <a:t>Click the “Take Survey” button associated with the REPORT NO CONTACT form</a:t>
            </a:r>
          </a:p>
          <a:p>
            <a:pPr lvl="1"/>
            <a:r>
              <a:rPr lang="en-US" dirty="0"/>
              <a:t>Enter the date that the patient requested to no longer be contacted and give a detailed explanation</a:t>
            </a:r>
          </a:p>
          <a:p>
            <a:pPr lvl="1"/>
            <a:r>
              <a:rPr lang="en-US" dirty="0"/>
              <a:t>The patient’s status will be listed as “Enrolled: Withdrawn from Contact Only”</a:t>
            </a:r>
          </a:p>
          <a:p>
            <a:pPr lvl="1"/>
            <a:r>
              <a:rPr lang="en-US" dirty="0"/>
              <a:t>All remaining follow-up surveys will become inactive</a:t>
            </a:r>
          </a:p>
          <a:p>
            <a:pPr lvl="1"/>
            <a:r>
              <a:rPr lang="en-US" dirty="0"/>
              <a:t>Adverse events and deaths should still be reported</a:t>
            </a:r>
          </a:p>
          <a:p>
            <a:pPr marL="0" indent="0">
              <a:buNone/>
            </a:pP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10276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effectLst/>
              </a:rPr>
              <a:t>Status Changes: Withdrawals</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628650" y="1180578"/>
            <a:ext cx="7886700" cy="5094962"/>
          </a:xfrm>
        </p:spPr>
        <p:txBody>
          <a:bodyPr>
            <a:normAutofit fontScale="92500" lnSpcReduction="10000"/>
          </a:bodyPr>
          <a:lstStyle/>
          <a:p>
            <a:r>
              <a:rPr lang="en-US" dirty="0"/>
              <a:t>Patients will be withdrawn from PEPPER completely if</a:t>
            </a:r>
          </a:p>
          <a:p>
            <a:pPr lvl="1"/>
            <a:r>
              <a:rPr lang="en-US" dirty="0"/>
              <a:t>They no longer want to complete follow-up surveys or be contacted by Statix</a:t>
            </a:r>
          </a:p>
          <a:p>
            <a:pPr lvl="1"/>
            <a:r>
              <a:rPr lang="en-US" dirty="0"/>
              <a:t>They do not permit the study to retrieve additional information from their medical record at 6-months</a:t>
            </a:r>
          </a:p>
          <a:p>
            <a:r>
              <a:rPr lang="en-US" dirty="0"/>
              <a:t>Click the “Take Survey” button associated with the REPORT WITHDRAWN survey</a:t>
            </a:r>
          </a:p>
          <a:p>
            <a:pPr lvl="1"/>
            <a:r>
              <a:rPr lang="en-US" dirty="0"/>
              <a:t>Report the date of withdrawal in the date field and the reason why</a:t>
            </a:r>
          </a:p>
          <a:p>
            <a:pPr lvl="1"/>
            <a:r>
              <a:rPr lang="en-US" dirty="0"/>
              <a:t>Patient’s status will be listed as “Enrolled: Withdrawn from Contact and Records”</a:t>
            </a:r>
          </a:p>
          <a:p>
            <a:r>
              <a:rPr lang="en-US" dirty="0"/>
              <a:t>Adverse events and deaths that occur after the withdrawal date will not be collected.</a:t>
            </a:r>
          </a:p>
        </p:txBody>
      </p:sp>
    </p:spTree>
    <p:extLst>
      <p:ext uri="{BB962C8B-B14F-4D97-AF65-F5344CB8AC3E}">
        <p14:creationId xmlns:p14="http://schemas.microsoft.com/office/powerpoint/2010/main" val="3344030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1914-D11D-4F10-988B-744CB65F5E83}"/>
              </a:ext>
            </a:extLst>
          </p:cNvPr>
          <p:cNvSpPr>
            <a:spLocks noGrp="1"/>
          </p:cNvSpPr>
          <p:nvPr>
            <p:ph type="title"/>
          </p:nvPr>
        </p:nvSpPr>
        <p:spPr/>
        <p:txBody>
          <a:bodyPr>
            <a:normAutofit/>
          </a:bodyPr>
          <a:lstStyle/>
          <a:p>
            <a:r>
              <a:rPr lang="en-US" sz="3600" dirty="0">
                <a:effectLst/>
              </a:rPr>
              <a:t>Status Changes: Deaths</a:t>
            </a:r>
          </a:p>
        </p:txBody>
      </p:sp>
      <p:sp>
        <p:nvSpPr>
          <p:cNvPr id="3" name="Content Placeholder 2">
            <a:extLst>
              <a:ext uri="{FF2B5EF4-FFF2-40B4-BE49-F238E27FC236}">
                <a16:creationId xmlns:a16="http://schemas.microsoft.com/office/drawing/2014/main" id="{C0550033-9F9F-4D6D-A3D8-688E0F1C548C}"/>
              </a:ext>
            </a:extLst>
          </p:cNvPr>
          <p:cNvSpPr>
            <a:spLocks noGrp="1"/>
          </p:cNvSpPr>
          <p:nvPr>
            <p:ph idx="1"/>
          </p:nvPr>
        </p:nvSpPr>
        <p:spPr>
          <a:xfrm>
            <a:off x="628650" y="1678488"/>
            <a:ext cx="7886700" cy="4496844"/>
          </a:xfrm>
        </p:spPr>
        <p:txBody>
          <a:bodyPr>
            <a:normAutofit/>
          </a:bodyPr>
          <a:lstStyle/>
          <a:p>
            <a:r>
              <a:rPr lang="en-US" dirty="0"/>
              <a:t>Deaths should be reported for any patient who is </a:t>
            </a:r>
            <a:r>
              <a:rPr lang="en-US" dirty="0" err="1"/>
              <a:t>screenpassed</a:t>
            </a:r>
            <a:r>
              <a:rPr lang="en-US" dirty="0"/>
              <a:t> and not formally withdrawn</a:t>
            </a:r>
          </a:p>
          <a:p>
            <a:pPr lvl="1"/>
            <a:r>
              <a:rPr lang="en-US" dirty="0"/>
              <a:t>If a patient is no longer being contacted by Statix for survey completion, deaths should still be reported</a:t>
            </a:r>
          </a:p>
          <a:p>
            <a:r>
              <a:rPr lang="en-US" dirty="0"/>
              <a:t>Click the “Take Survey” button associated with the REPORT DIED survey</a:t>
            </a:r>
          </a:p>
          <a:p>
            <a:pPr lvl="1"/>
            <a:r>
              <a:rPr lang="en-US" dirty="0"/>
              <a:t>Report the date of death in the date field and add any relevant information. </a:t>
            </a:r>
          </a:p>
          <a:p>
            <a:pPr lvl="1"/>
            <a:r>
              <a:rPr lang="en-US" dirty="0"/>
              <a:t>Patient’s status will be listed as “Enrolled: Died”</a:t>
            </a:r>
          </a:p>
        </p:txBody>
      </p:sp>
    </p:spTree>
    <p:extLst>
      <p:ext uri="{BB962C8B-B14F-4D97-AF65-F5344CB8AC3E}">
        <p14:creationId xmlns:p14="http://schemas.microsoft.com/office/powerpoint/2010/main" val="3023166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542408"/>
            <a:ext cx="7886700" cy="729156"/>
          </a:xfrm>
        </p:spPr>
        <p:txBody>
          <a:bodyPr>
            <a:normAutofit/>
          </a:bodyPr>
          <a:lstStyle/>
          <a:p>
            <a:r>
              <a:rPr lang="en-US" sz="3600" dirty="0">
                <a:effectLst/>
              </a:rPr>
              <a:t>Transitioning From Statix 1.0 to 2.0</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p:txBody>
          <a:bodyPr>
            <a:normAutofit/>
          </a:bodyPr>
          <a:lstStyle/>
          <a:p>
            <a:r>
              <a:rPr lang="en-US" dirty="0"/>
              <a:t>All patients who have passed screening in Statix 1.0 will remain in the 1.0 database</a:t>
            </a:r>
          </a:p>
          <a:p>
            <a:pPr lvl="1"/>
            <a:r>
              <a:rPr lang="en-US" dirty="0"/>
              <a:t>Patients will progress through the study as normal in 1.0 until they have completed (or are reported withdrawn/deceased)</a:t>
            </a:r>
          </a:p>
          <a:p>
            <a:pPr marL="457200" lvl="1" indent="0">
              <a:buNone/>
            </a:pPr>
            <a:endParaRPr lang="en-US" dirty="0"/>
          </a:p>
          <a:p>
            <a:r>
              <a:rPr lang="en-US" dirty="0"/>
              <a:t>All newly identified patients who require pre-screening will be entered in Statix 2.0</a:t>
            </a:r>
          </a:p>
          <a:p>
            <a:pPr marL="0" indent="0">
              <a:buNone/>
            </a:pPr>
            <a:endParaRPr lang="en-US" dirty="0"/>
          </a:p>
        </p:txBody>
      </p:sp>
    </p:spTree>
    <p:extLst>
      <p:ext uri="{BB962C8B-B14F-4D97-AF65-F5344CB8AC3E}">
        <p14:creationId xmlns:p14="http://schemas.microsoft.com/office/powerpoint/2010/main" val="3299090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54699"/>
            <a:ext cx="8272754" cy="1062457"/>
          </a:xfrm>
        </p:spPr>
        <p:txBody>
          <a:bodyPr>
            <a:noAutofit/>
          </a:bodyPr>
          <a:lstStyle/>
          <a:p>
            <a:r>
              <a:rPr lang="en-US" sz="3600" dirty="0">
                <a:effectLst/>
              </a:rPr>
              <a:t>Transitioning From Statix 1.0 to 2.0 (cont’d)</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7886700" cy="4182441"/>
          </a:xfrm>
        </p:spPr>
        <p:txBody>
          <a:bodyPr>
            <a:normAutofit/>
          </a:bodyPr>
          <a:lstStyle/>
          <a:p>
            <a:r>
              <a:rPr lang="en-US" dirty="0"/>
              <a:t>Pre-Screening and Screening functionality will be turned off in Statix 1.0 </a:t>
            </a:r>
          </a:p>
          <a:p>
            <a:pPr lvl="1"/>
            <a:r>
              <a:rPr lang="en-US" dirty="0"/>
              <a:t>To prevent any new patients from being added</a:t>
            </a:r>
          </a:p>
          <a:p>
            <a:pPr lvl="1"/>
            <a:r>
              <a:rPr lang="en-US" dirty="0"/>
              <a:t>To prevent any new screenings from occurring</a:t>
            </a:r>
          </a:p>
          <a:p>
            <a:pPr marL="457200" lvl="1" indent="0">
              <a:buNone/>
            </a:pPr>
            <a:endParaRPr lang="en-US" dirty="0"/>
          </a:p>
          <a:p>
            <a:r>
              <a:rPr lang="en-US" dirty="0"/>
              <a:t>Patients who have been pre-screened in 1.0 and are ready to be screened (either </a:t>
            </a:r>
            <a:r>
              <a:rPr lang="en-US" dirty="0" err="1"/>
              <a:t>screenpass</a:t>
            </a:r>
            <a:r>
              <a:rPr lang="en-US" dirty="0"/>
              <a:t> or screenfail) will be re-entered in to Statix 2.0, pre-screened, and screened as new patients</a:t>
            </a:r>
          </a:p>
          <a:p>
            <a:endParaRPr lang="en-US" dirty="0"/>
          </a:p>
          <a:p>
            <a:pPr marL="0" indent="0">
              <a:buNone/>
            </a:pPr>
            <a:endParaRPr lang="en-US" dirty="0"/>
          </a:p>
        </p:txBody>
      </p:sp>
    </p:spTree>
    <p:extLst>
      <p:ext uri="{BB962C8B-B14F-4D97-AF65-F5344CB8AC3E}">
        <p14:creationId xmlns:p14="http://schemas.microsoft.com/office/powerpoint/2010/main" val="3086270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36039"/>
            <a:ext cx="7886700" cy="1118440"/>
          </a:xfrm>
        </p:spPr>
        <p:txBody>
          <a:bodyPr>
            <a:normAutofit/>
          </a:bodyPr>
          <a:lstStyle/>
          <a:p>
            <a:r>
              <a:rPr lang="en-US" sz="3600" dirty="0">
                <a:effectLst/>
              </a:rPr>
              <a:t>Transitioning From Statix 1.0 to 2.0 (cont’d)</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7886700" cy="4182441"/>
          </a:xfrm>
        </p:spPr>
        <p:txBody>
          <a:bodyPr>
            <a:normAutofit/>
          </a:bodyPr>
          <a:lstStyle/>
          <a:p>
            <a:r>
              <a:rPr lang="en-US" dirty="0"/>
              <a:t>Coordinators will be required to maintain patients in both databases for at least 1 year</a:t>
            </a:r>
          </a:p>
          <a:p>
            <a:pPr lvl="1"/>
            <a:r>
              <a:rPr lang="en-US" dirty="0"/>
              <a:t>As current 1.0 patients progress through the study</a:t>
            </a:r>
          </a:p>
          <a:p>
            <a:pPr lvl="1"/>
            <a:r>
              <a:rPr lang="en-US" dirty="0"/>
              <a:t>As new patients are entered and enrolled in 2.0</a:t>
            </a:r>
          </a:p>
          <a:p>
            <a:r>
              <a:rPr lang="en-US" dirty="0"/>
              <a:t>Statix 2.0 numbers will start off at a significantly higher number than 1.0 to easily distinguish between 1.0 patients and 2.0 patients. </a:t>
            </a:r>
          </a:p>
          <a:p>
            <a:endParaRPr lang="en-US" dirty="0"/>
          </a:p>
          <a:p>
            <a:pPr marL="0" indent="0">
              <a:buNone/>
            </a:pPr>
            <a:endParaRPr lang="en-US" dirty="0"/>
          </a:p>
        </p:txBody>
      </p:sp>
      <p:pic>
        <p:nvPicPr>
          <p:cNvPr id="4" name="Picture 3">
            <a:extLst>
              <a:ext uri="{FF2B5EF4-FFF2-40B4-BE49-F238E27FC236}">
                <a16:creationId xmlns:a16="http://schemas.microsoft.com/office/drawing/2014/main" id="{C81B70B9-13D7-47BC-AA0A-4F1D9BFE24F6}"/>
              </a:ext>
            </a:extLst>
          </p:cNvPr>
          <p:cNvPicPr>
            <a:picLocks noChangeAspect="1"/>
          </p:cNvPicPr>
          <p:nvPr/>
        </p:nvPicPr>
        <p:blipFill>
          <a:blip r:embed="rId2"/>
          <a:stretch>
            <a:fillRect/>
          </a:stretch>
        </p:blipFill>
        <p:spPr>
          <a:xfrm>
            <a:off x="3008812" y="4493712"/>
            <a:ext cx="3126376" cy="1827240"/>
          </a:xfrm>
          <a:prstGeom prst="rect">
            <a:avLst/>
          </a:prstGeom>
        </p:spPr>
      </p:pic>
    </p:spTree>
    <p:extLst>
      <p:ext uri="{BB962C8B-B14F-4D97-AF65-F5344CB8AC3E}">
        <p14:creationId xmlns:p14="http://schemas.microsoft.com/office/powerpoint/2010/main" val="209956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827A-3BCB-4BFC-82D3-F1F1D1BFDBFF}"/>
              </a:ext>
            </a:extLst>
          </p:cNvPr>
          <p:cNvSpPr>
            <a:spLocks noGrp="1"/>
          </p:cNvSpPr>
          <p:nvPr>
            <p:ph type="title"/>
          </p:nvPr>
        </p:nvSpPr>
        <p:spPr>
          <a:xfrm>
            <a:off x="628650" y="436039"/>
            <a:ext cx="7886700" cy="1118440"/>
          </a:xfrm>
        </p:spPr>
        <p:txBody>
          <a:bodyPr>
            <a:normAutofit/>
          </a:bodyPr>
          <a:lstStyle/>
          <a:p>
            <a:r>
              <a:rPr lang="en-US" sz="3600" dirty="0">
                <a:effectLst/>
              </a:rPr>
              <a:t>Transitioning From Statix 1.0 to 2.0 (cont’d)</a:t>
            </a:r>
          </a:p>
        </p:txBody>
      </p:sp>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1554479"/>
            <a:ext cx="7886700" cy="4182441"/>
          </a:xfrm>
        </p:spPr>
        <p:txBody>
          <a:bodyPr>
            <a:normAutofit/>
          </a:bodyPr>
          <a:lstStyle/>
          <a:p>
            <a:r>
              <a:rPr lang="en-US" dirty="0"/>
              <a:t>After approximately 1 year, Statix 1.0 patients who are “stuck” in certain stages will be withdrawn and/or purged on a case-by-case basis</a:t>
            </a:r>
          </a:p>
          <a:p>
            <a:pPr lvl="1"/>
            <a:r>
              <a:rPr lang="en-US" dirty="0"/>
              <a:t>i.e., patients who have been screened and/or randomized but do not have a scheduled surgery date</a:t>
            </a:r>
          </a:p>
          <a:p>
            <a:r>
              <a:rPr lang="en-US" dirty="0"/>
              <a:t>If these patients should return for surgery, they will be re-entered and given a new Statix ID in version 2.0</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781906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62AC2C-BC7F-4B59-998B-CF9772152017}"/>
              </a:ext>
            </a:extLst>
          </p:cNvPr>
          <p:cNvSpPr>
            <a:spLocks noGrp="1"/>
          </p:cNvSpPr>
          <p:nvPr>
            <p:ph idx="1"/>
          </p:nvPr>
        </p:nvSpPr>
        <p:spPr>
          <a:xfrm>
            <a:off x="628650" y="2790798"/>
            <a:ext cx="7886700" cy="1276403"/>
          </a:xfrm>
        </p:spPr>
        <p:txBody>
          <a:bodyPr>
            <a:normAutofit/>
          </a:bodyPr>
          <a:lstStyle/>
          <a:p>
            <a:pPr marL="0" indent="0" algn="ctr">
              <a:buNone/>
            </a:pPr>
            <a:r>
              <a:rPr lang="en-US" sz="8000" dirty="0"/>
              <a:t>QUESTIONS?</a:t>
            </a:r>
          </a:p>
          <a:p>
            <a:pPr marL="0" indent="0">
              <a:buNone/>
            </a:pPr>
            <a:endParaRPr lang="en-US" dirty="0"/>
          </a:p>
        </p:txBody>
      </p:sp>
    </p:spTree>
    <p:extLst>
      <p:ext uri="{BB962C8B-B14F-4D97-AF65-F5344CB8AC3E}">
        <p14:creationId xmlns:p14="http://schemas.microsoft.com/office/powerpoint/2010/main" val="2607668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Protocol Overview 4</a:t>
            </a:r>
          </a:p>
        </p:txBody>
      </p:sp>
      <p:sp>
        <p:nvSpPr>
          <p:cNvPr id="5" name="TextBox 4"/>
          <p:cNvSpPr txBox="1"/>
          <p:nvPr/>
        </p:nvSpPr>
        <p:spPr>
          <a:xfrm>
            <a:off x="280219" y="1417638"/>
            <a:ext cx="8686800" cy="4524315"/>
          </a:xfrm>
          <a:prstGeom prst="rect">
            <a:avLst/>
          </a:prstGeom>
          <a:noFill/>
        </p:spPr>
        <p:txBody>
          <a:bodyPr wrap="square" rtlCol="0">
            <a:spAutoFit/>
          </a:bodyPr>
          <a:lstStyle/>
          <a:p>
            <a:r>
              <a:rPr lang="en-US" b="1" u="sng" dirty="0">
                <a:solidFill>
                  <a:srgbClr val="006857"/>
                </a:solidFill>
                <a:latin typeface="+mj-lt"/>
              </a:rPr>
              <a:t>Primary Specific Aims</a:t>
            </a:r>
          </a:p>
          <a:p>
            <a:endParaRPr lang="en-US" b="1" u="sng" dirty="0">
              <a:solidFill>
                <a:srgbClr val="006857"/>
              </a:solidFill>
              <a:latin typeface="+mj-lt"/>
            </a:endParaRPr>
          </a:p>
          <a:p>
            <a:endParaRPr lang="en-US" b="1" u="sng" dirty="0">
              <a:solidFill>
                <a:srgbClr val="006857"/>
              </a:solidFill>
              <a:latin typeface="+mj-lt"/>
            </a:endParaRPr>
          </a:p>
          <a:p>
            <a:r>
              <a:rPr lang="en-US" dirty="0">
                <a:solidFill>
                  <a:srgbClr val="006857"/>
                </a:solidFill>
                <a:latin typeface="+mj-lt"/>
              </a:rPr>
              <a:t>2) To compare the frequency and nature of bleeding complications (major, clinically important, and wound-related) leading to wound drainage, reoperation deep infection, or myocardial infarction among three different VTE prophylaxis regimens. </a:t>
            </a:r>
          </a:p>
          <a:p>
            <a:endParaRPr lang="en-US" dirty="0">
              <a:solidFill>
                <a:srgbClr val="006857"/>
              </a:solidFill>
              <a:latin typeface="+mj-lt"/>
            </a:endParaRPr>
          </a:p>
          <a:p>
            <a:r>
              <a:rPr lang="en-US" dirty="0">
                <a:solidFill>
                  <a:srgbClr val="006857"/>
                </a:solidFill>
                <a:latin typeface="+mj-lt"/>
              </a:rPr>
              <a:t>3) To compare the groups with respect to patient-reported outcomes in order to assess their impact on specific function of the replaced joint as well as general patient well-being. </a:t>
            </a:r>
          </a:p>
          <a:p>
            <a:pPr marL="742950" lvl="1" indent="-285750">
              <a:buFont typeface="Arial" panose="020B0604020202020204" pitchFamily="34" charset="0"/>
              <a:buChar char="•"/>
            </a:pPr>
            <a:r>
              <a:rPr lang="en-US" dirty="0">
                <a:solidFill>
                  <a:srgbClr val="006857"/>
                </a:solidFill>
                <a:latin typeface="+mj-lt"/>
              </a:rPr>
              <a:t>Validated functional outcome tools will be compared among patients with and without primary endpoint events, as well as with historical baseline data warehoused in the FORCE registry, a national AHRQ funded joint replacement outcomes database. Study site overlap with the FORCE registry is planned.</a:t>
            </a:r>
          </a:p>
          <a:p>
            <a:endParaRPr lang="en-US" dirty="0"/>
          </a:p>
        </p:txBody>
      </p:sp>
    </p:spTree>
    <p:extLst>
      <p:ext uri="{BB962C8B-B14F-4D97-AF65-F5344CB8AC3E}">
        <p14:creationId xmlns:p14="http://schemas.microsoft.com/office/powerpoint/2010/main" val="2450356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Protocol Overview 5</a:t>
            </a:r>
          </a:p>
        </p:txBody>
      </p:sp>
      <p:sp>
        <p:nvSpPr>
          <p:cNvPr id="5" name="TextBox 4"/>
          <p:cNvSpPr txBox="1"/>
          <p:nvPr/>
        </p:nvSpPr>
        <p:spPr>
          <a:xfrm>
            <a:off x="280219" y="1417638"/>
            <a:ext cx="8686800" cy="3416320"/>
          </a:xfrm>
          <a:prstGeom prst="rect">
            <a:avLst/>
          </a:prstGeom>
          <a:noFill/>
        </p:spPr>
        <p:txBody>
          <a:bodyPr wrap="square" rtlCol="0">
            <a:spAutoFit/>
          </a:bodyPr>
          <a:lstStyle/>
          <a:p>
            <a:r>
              <a:rPr lang="en-US" b="1" u="sng" dirty="0">
                <a:solidFill>
                  <a:srgbClr val="006857"/>
                </a:solidFill>
                <a:latin typeface="+mj-lt"/>
              </a:rPr>
              <a:t>Secondary Specific Aims</a:t>
            </a:r>
          </a:p>
          <a:p>
            <a:endParaRPr lang="en-US" b="1" u="sng" dirty="0">
              <a:solidFill>
                <a:srgbClr val="006857"/>
              </a:solidFill>
              <a:latin typeface="+mj-lt"/>
            </a:endParaRPr>
          </a:p>
          <a:p>
            <a:pPr marL="342900" indent="-342900">
              <a:buFont typeface="+mj-lt"/>
              <a:buAutoNum type="arabicPeriod"/>
            </a:pPr>
            <a:r>
              <a:rPr lang="en-US" dirty="0">
                <a:solidFill>
                  <a:srgbClr val="006857"/>
                </a:solidFill>
                <a:latin typeface="+mj-lt"/>
              </a:rPr>
              <a:t>Analysis of the contribution of “standard of care” methods of anesthesia on clinical effectiveness of three different prophylaxis regimens. </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Analysis of the relative frequency of thromboembolic events and bleeding complications between hip and knee replacement patients with each of the three regimens. </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To compare patient preferences and risk tolerances (represented by the Patient Advisory Board) with those of physician stakeholders (Steering Committee minus patient members) to contrast two potentially disparate perspectives. </a:t>
            </a:r>
            <a:endParaRPr lang="en-US" b="1" u="sng" dirty="0">
              <a:solidFill>
                <a:srgbClr val="006857"/>
              </a:solidFill>
              <a:latin typeface="+mj-lt"/>
            </a:endParaRPr>
          </a:p>
        </p:txBody>
      </p:sp>
    </p:spTree>
    <p:extLst>
      <p:ext uri="{BB962C8B-B14F-4D97-AF65-F5344CB8AC3E}">
        <p14:creationId xmlns:p14="http://schemas.microsoft.com/office/powerpoint/2010/main" val="71259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7235"/>
            <a:ext cx="7886700" cy="1325563"/>
          </a:xfrm>
        </p:spPr>
        <p:txBody>
          <a:bodyPr>
            <a:normAutofit/>
          </a:bodyPr>
          <a:lstStyle/>
          <a:p>
            <a:r>
              <a:rPr lang="en-US" sz="3600" dirty="0"/>
              <a:t>Eligibility Criteria</a:t>
            </a:r>
          </a:p>
        </p:txBody>
      </p:sp>
      <p:sp>
        <p:nvSpPr>
          <p:cNvPr id="3" name="TextBox 2"/>
          <p:cNvSpPr txBox="1"/>
          <p:nvPr/>
        </p:nvSpPr>
        <p:spPr>
          <a:xfrm>
            <a:off x="628650" y="1222775"/>
            <a:ext cx="8011259" cy="4990136"/>
          </a:xfrm>
          <a:prstGeom prst="rect">
            <a:avLst/>
          </a:prstGeom>
          <a:noFill/>
        </p:spPr>
        <p:txBody>
          <a:bodyPr wrap="square" rtlCol="0">
            <a:normAutofit lnSpcReduction="10000"/>
          </a:bodyPr>
          <a:lstStyle/>
          <a:p>
            <a:r>
              <a:rPr lang="en-US" sz="2000" b="1" u="sng" dirty="0">
                <a:solidFill>
                  <a:srgbClr val="006857"/>
                </a:solidFill>
                <a:latin typeface="+mj-lt"/>
              </a:rPr>
              <a:t>Inclusion Criteria:</a:t>
            </a:r>
          </a:p>
          <a:p>
            <a:endParaRPr lang="en-US" b="1" u="sng" dirty="0">
              <a:solidFill>
                <a:srgbClr val="006857"/>
              </a:solidFill>
              <a:latin typeface="+mj-lt"/>
            </a:endParaRPr>
          </a:p>
          <a:p>
            <a:pPr marL="342900" indent="-342900">
              <a:buFont typeface="+mj-lt"/>
              <a:buAutoNum type="arabicPeriod"/>
            </a:pPr>
            <a:r>
              <a:rPr lang="en-US" dirty="0">
                <a:solidFill>
                  <a:srgbClr val="006857"/>
                </a:solidFill>
                <a:latin typeface="+mj-lt"/>
              </a:rPr>
              <a:t>Males and females 21 years of age or older</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Undergoing elective primary, resurfacing arthroplasty, revision, or second stage re-implantation total hip replacement</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Undergoing elective primary, revision, or second stage re-implantation total or </a:t>
            </a:r>
            <a:r>
              <a:rPr lang="en-US" dirty="0" err="1">
                <a:solidFill>
                  <a:srgbClr val="006857"/>
                </a:solidFill>
                <a:latin typeface="+mj-lt"/>
              </a:rPr>
              <a:t>uni</a:t>
            </a:r>
            <a:r>
              <a:rPr lang="en-US" dirty="0">
                <a:solidFill>
                  <a:srgbClr val="006857"/>
                </a:solidFill>
                <a:latin typeface="+mj-lt"/>
              </a:rPr>
              <a:t>-compartmental knee replacement </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Patient is eligible for randomization to at least two of the study anticoagulant regimens</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Patient has necessary mental capacity to participate and is able to comply with study protocol requirements</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Patient is willing and able to give informed consent </a:t>
            </a:r>
          </a:p>
          <a:p>
            <a:pPr marL="342900" indent="-342900">
              <a:buFont typeface="+mj-lt"/>
              <a:buAutoNum type="arabicPeriod"/>
            </a:pPr>
            <a:endParaRPr lang="en-US" dirty="0">
              <a:solidFill>
                <a:srgbClr val="006857"/>
              </a:solidFill>
              <a:latin typeface="+mj-lt"/>
            </a:endParaRPr>
          </a:p>
          <a:p>
            <a:pPr marL="342900" indent="-342900">
              <a:buFont typeface="+mj-lt"/>
              <a:buAutoNum type="arabicPeriod"/>
            </a:pPr>
            <a:r>
              <a:rPr lang="en-US" dirty="0">
                <a:solidFill>
                  <a:srgbClr val="006857"/>
                </a:solidFill>
                <a:latin typeface="+mj-lt"/>
              </a:rPr>
              <a:t>Patient is willing to be randomized and participate</a:t>
            </a:r>
          </a:p>
          <a:p>
            <a:endParaRPr lang="en-US" dirty="0"/>
          </a:p>
        </p:txBody>
      </p:sp>
    </p:spTree>
    <p:extLst>
      <p:ext uri="{BB962C8B-B14F-4D97-AF65-F5344CB8AC3E}">
        <p14:creationId xmlns:p14="http://schemas.microsoft.com/office/powerpoint/2010/main" val="1131144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B60B2943-E931-E443-A9E1-E3C42A79101A}" vid="{2AC3D552-1EDE-E848-A693-876089F96D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9516</TotalTime>
  <Words>4181</Words>
  <Application>Microsoft Office PowerPoint</Application>
  <PresentationFormat>On-screen Show (4:3)</PresentationFormat>
  <Paragraphs>514</Paragraphs>
  <Slides>67</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Times New Roman</vt:lpstr>
      <vt:lpstr>Office Theme</vt:lpstr>
      <vt:lpstr> The PEPPER Trial Coordinator Training February 2022  </vt:lpstr>
      <vt:lpstr>PEPPER Team: Executive Oversight Committee</vt:lpstr>
      <vt:lpstr>PEPPER Clinical Coordinating Center Team</vt:lpstr>
      <vt:lpstr>Protocol Overview</vt:lpstr>
      <vt:lpstr>Protocol Overview 2</vt:lpstr>
      <vt:lpstr>Protocol Overview 3</vt:lpstr>
      <vt:lpstr>Protocol Overview 4</vt:lpstr>
      <vt:lpstr>Protocol Overview 5</vt:lpstr>
      <vt:lpstr>Eligibility Criteria</vt:lpstr>
      <vt:lpstr>Eligibility Criteria 2</vt:lpstr>
      <vt:lpstr>Eligibility Criteria 3</vt:lpstr>
      <vt:lpstr>Risks</vt:lpstr>
      <vt:lpstr>Risks 2</vt:lpstr>
      <vt:lpstr>Study Design</vt:lpstr>
      <vt:lpstr>Recruitment Plan</vt:lpstr>
      <vt:lpstr>PEPPER Recruitment</vt:lpstr>
      <vt:lpstr>Recruitment: Initial Discussion</vt:lpstr>
      <vt:lpstr>PowerPoint Presentation</vt:lpstr>
      <vt:lpstr>Recruitment: Pre-Screening</vt:lpstr>
      <vt:lpstr>Recruitment: In-Person</vt:lpstr>
      <vt:lpstr>Recruitment: Remote</vt:lpstr>
      <vt:lpstr>Recruitment: Important Information</vt:lpstr>
      <vt:lpstr>Recruitment Tools</vt:lpstr>
      <vt:lpstr>Validity of Baseline Surveys</vt:lpstr>
      <vt:lpstr>PHI on Data Collection Forms</vt:lpstr>
      <vt:lpstr>Recruitment: Consent and Screening Form</vt:lpstr>
      <vt:lpstr>Recruitment: Consent and Screening Form</vt:lpstr>
      <vt:lpstr>Recruitment: Consent and Screening Form</vt:lpstr>
      <vt:lpstr>Pregnancy Testing</vt:lpstr>
      <vt:lpstr>Recruitment: Patient Baseline Forms</vt:lpstr>
      <vt:lpstr>Recruitment: Randomization</vt:lpstr>
      <vt:lpstr>Study Medications</vt:lpstr>
      <vt:lpstr>Study Medications</vt:lpstr>
      <vt:lpstr>PowerPoint Presentation</vt:lpstr>
      <vt:lpstr>Browser Compatibility</vt:lpstr>
      <vt:lpstr>Accessing the Database</vt:lpstr>
      <vt:lpstr>Training in PLAYGROUND</vt:lpstr>
      <vt:lpstr>Dashboard and Power BI</vt:lpstr>
      <vt:lpstr>Visual Progress Tool</vt:lpstr>
      <vt:lpstr>Subject Search and View</vt:lpstr>
      <vt:lpstr>Subject Search and View (cont’d.)</vt:lpstr>
      <vt:lpstr>Subject Search and View (cont’d.)</vt:lpstr>
      <vt:lpstr>Subject Search and View (cont’d.)</vt:lpstr>
      <vt:lpstr>Subject Search and View (cont’d.)</vt:lpstr>
      <vt:lpstr>Subject Search and View (cont’d.)</vt:lpstr>
      <vt:lpstr>Subject Search and View (cont’d.)</vt:lpstr>
      <vt:lpstr>Subject Statuses</vt:lpstr>
      <vt:lpstr>Subject Statuses (cont’d)</vt:lpstr>
      <vt:lpstr>Entering Data</vt:lpstr>
      <vt:lpstr>Entering Data: Add a Patient</vt:lpstr>
      <vt:lpstr>Entering Data: Pre-Screen</vt:lpstr>
      <vt:lpstr>Entering Data: Screening Forms</vt:lpstr>
      <vt:lpstr>Entering Data: Screening Forms (cont’d)</vt:lpstr>
      <vt:lpstr>Entering Data: Cont’d</vt:lpstr>
      <vt:lpstr>Entering Data: Randomization </vt:lpstr>
      <vt:lpstr>Entering Data: Periop Forms </vt:lpstr>
      <vt:lpstr>Follow Up Surveys</vt:lpstr>
      <vt:lpstr>Status Changes: No Contact, Withdrawals, and Deaths</vt:lpstr>
      <vt:lpstr>Status Changes: No Contact, Withdrawals, and Deaths (cont’d)</vt:lpstr>
      <vt:lpstr>Status Changes: No Contact</vt:lpstr>
      <vt:lpstr>Status Changes: Withdrawals</vt:lpstr>
      <vt:lpstr>Status Changes: Deaths</vt:lpstr>
      <vt:lpstr>Transitioning From Statix 1.0 to 2.0</vt:lpstr>
      <vt:lpstr>Transitioning From Statix 1.0 to 2.0 (cont’d)</vt:lpstr>
      <vt:lpstr>Transitioning From Statix 1.0 to 2.0 (cont’d)</vt:lpstr>
      <vt:lpstr>Transitioning From Statix 1.0 to 2.0 (cont’d)</vt:lpstr>
      <vt:lpstr>PowerPoint Presentation</vt:lpstr>
    </vt:vector>
  </TitlesOfParts>
  <Company>Dartmouth-Hitchcock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PEPPER Steering Committee Meeting</dc:title>
  <dc:creator>Carol A. Lambourne</dc:creator>
  <cp:lastModifiedBy>Laura M. Kernan</cp:lastModifiedBy>
  <cp:revision>569</cp:revision>
  <cp:lastPrinted>2020-07-08T23:44:05Z</cp:lastPrinted>
  <dcterms:created xsi:type="dcterms:W3CDTF">2020-01-10T15:42:16Z</dcterms:created>
  <dcterms:modified xsi:type="dcterms:W3CDTF">2022-03-01T13:49:20Z</dcterms:modified>
</cp:coreProperties>
</file>